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2" r:id="rId4"/>
  </p:sldMasterIdLst>
  <p:notesMasterIdLst>
    <p:notesMasterId r:id="rId49"/>
  </p:notesMasterIdLst>
  <p:sldIdLst>
    <p:sldId id="720" r:id="rId5"/>
    <p:sldId id="721" r:id="rId6"/>
    <p:sldId id="723" r:id="rId7"/>
    <p:sldId id="546" r:id="rId8"/>
    <p:sldId id="627" r:id="rId9"/>
    <p:sldId id="611" r:id="rId10"/>
    <p:sldId id="578" r:id="rId11"/>
    <p:sldId id="724" r:id="rId12"/>
    <p:sldId id="372" r:id="rId13"/>
    <p:sldId id="649" r:id="rId14"/>
    <p:sldId id="722" r:id="rId15"/>
    <p:sldId id="708" r:id="rId16"/>
    <p:sldId id="710" r:id="rId17"/>
    <p:sldId id="711" r:id="rId18"/>
    <p:sldId id="725" r:id="rId19"/>
    <p:sldId id="719" r:id="rId20"/>
    <p:sldId id="718" r:id="rId21"/>
    <p:sldId id="266" r:id="rId22"/>
    <p:sldId id="267" r:id="rId23"/>
    <p:sldId id="268" r:id="rId24"/>
    <p:sldId id="269" r:id="rId25"/>
    <p:sldId id="715" r:id="rId26"/>
    <p:sldId id="712" r:id="rId27"/>
    <p:sldId id="727" r:id="rId28"/>
    <p:sldId id="726" r:id="rId29"/>
    <p:sldId id="694" r:id="rId30"/>
    <p:sldId id="699" r:id="rId31"/>
    <p:sldId id="704" r:id="rId32"/>
    <p:sldId id="695" r:id="rId33"/>
    <p:sldId id="696" r:id="rId34"/>
    <p:sldId id="698" r:id="rId35"/>
    <p:sldId id="716" r:id="rId36"/>
    <p:sldId id="552" r:id="rId37"/>
    <p:sldId id="632" r:id="rId38"/>
    <p:sldId id="557" r:id="rId39"/>
    <p:sldId id="648" r:id="rId40"/>
    <p:sldId id="594" r:id="rId41"/>
    <p:sldId id="577" r:id="rId42"/>
    <p:sldId id="275" r:id="rId43"/>
    <p:sldId id="581" r:id="rId44"/>
    <p:sldId id="570" r:id="rId45"/>
    <p:sldId id="561" r:id="rId46"/>
    <p:sldId id="585" r:id="rId47"/>
    <p:sldId id="598"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3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3419" autoAdjust="0"/>
  </p:normalViewPr>
  <p:slideViewPr>
    <p:cSldViewPr snapToGrid="0">
      <p:cViewPr varScale="1">
        <p:scale>
          <a:sx n="118" d="100"/>
          <a:sy n="118" d="100"/>
        </p:scale>
        <p:origin x="270" y="108"/>
      </p:cViewPr>
      <p:guideLst/>
    </p:cSldViewPr>
  </p:slideViewPr>
  <p:notesTextViewPr>
    <p:cViewPr>
      <p:scale>
        <a:sx n="1" d="1"/>
        <a:sy n="1" d="1"/>
      </p:scale>
      <p:origin x="0" y="0"/>
    </p:cViewPr>
  </p:notesTextViewPr>
  <p:notesViewPr>
    <p:cSldViewPr snapToGrid="0">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lem Madr" userId="0a0d0ae4-a71b-44ba-a2ba-12b37da69084" providerId="ADAL" clId="{A94D517A-3875-584A-AAC0-598A62B5C4FC}"/>
    <pc:docChg chg="modSld">
      <pc:chgData name="Vilem Madr" userId="0a0d0ae4-a71b-44ba-a2ba-12b37da69084" providerId="ADAL" clId="{A94D517A-3875-584A-AAC0-598A62B5C4FC}" dt="2025-06-28T08:42:18.665" v="89" actId="20577"/>
      <pc:docMkLst>
        <pc:docMk/>
      </pc:docMkLst>
      <pc:sldChg chg="modSp">
        <pc:chgData name="Vilem Madr" userId="0a0d0ae4-a71b-44ba-a2ba-12b37da69084" providerId="ADAL" clId="{A94D517A-3875-584A-AAC0-598A62B5C4FC}" dt="2025-06-28T08:42:18.665" v="89" actId="20577"/>
        <pc:sldMkLst>
          <pc:docMk/>
          <pc:sldMk cId="3279645816" sldId="720"/>
        </pc:sldMkLst>
        <pc:spChg chg="mod">
          <ac:chgData name="Vilem Madr" userId="0a0d0ae4-a71b-44ba-a2ba-12b37da69084" providerId="ADAL" clId="{A94D517A-3875-584A-AAC0-598A62B5C4FC}" dt="2025-06-28T08:41:21.187" v="12" actId="20577"/>
          <ac:spMkLst>
            <pc:docMk/>
            <pc:sldMk cId="3279645816" sldId="720"/>
            <ac:spMk id="4" creationId="{2560DD18-52F6-C249-CF22-D285F39CE181}"/>
          </ac:spMkLst>
        </pc:spChg>
        <pc:spChg chg="mod">
          <ac:chgData name="Vilem Madr" userId="0a0d0ae4-a71b-44ba-a2ba-12b37da69084" providerId="ADAL" clId="{A94D517A-3875-584A-AAC0-598A62B5C4FC}" dt="2025-06-28T08:42:18.665" v="89" actId="20577"/>
          <ac:spMkLst>
            <pc:docMk/>
            <pc:sldMk cId="3279645816" sldId="720"/>
            <ac:spMk id="5" creationId="{8F85D030-95F4-EAFC-8F0D-6502E8D94CE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A85775-AEFB-49D7-AADF-3358731F2BF2}" type="doc">
      <dgm:prSet loTypeId="urn:microsoft.com/office/officeart/2011/layout/HexagonRadial#1" loCatId="cycle" qsTypeId="urn:microsoft.com/office/officeart/2005/8/quickstyle/simple1" qsCatId="simple" csTypeId="urn:microsoft.com/office/officeart/2005/8/colors/accent2_2" csCatId="accent2" phldr="1"/>
      <dgm:spPr/>
      <dgm:t>
        <a:bodyPr/>
        <a:lstStyle/>
        <a:p>
          <a:endParaRPr lang="cs-CZ"/>
        </a:p>
      </dgm:t>
    </dgm:pt>
    <dgm:pt modelId="{F316B937-CA8F-46DA-96A3-651556E80B75}">
      <dgm:prSet phldrT="[Text]" custT="1"/>
      <dgm:spPr>
        <a:solidFill>
          <a:schemeClr val="accent6"/>
        </a:solidFill>
      </dgm:spPr>
      <dgm:t>
        <a:bodyPr/>
        <a:lstStyle/>
        <a:p>
          <a:r>
            <a:rPr lang="cs-CZ" sz="1600" b="1" dirty="0"/>
            <a:t>REFEREE</a:t>
          </a:r>
        </a:p>
      </dgm:t>
    </dgm:pt>
    <dgm:pt modelId="{3A6A1DED-3B29-4185-9599-9347B0F747C5}" type="parTrans" cxnId="{B6CE6EB1-3F59-4D32-AA13-7EA4D5E5FD02}">
      <dgm:prSet/>
      <dgm:spPr/>
      <dgm:t>
        <a:bodyPr/>
        <a:lstStyle/>
        <a:p>
          <a:endParaRPr lang="cs-CZ"/>
        </a:p>
      </dgm:t>
    </dgm:pt>
    <dgm:pt modelId="{82AF5D6C-64A8-4981-A5EB-66B4EBA11914}" type="sibTrans" cxnId="{B6CE6EB1-3F59-4D32-AA13-7EA4D5E5FD02}">
      <dgm:prSet/>
      <dgm:spPr/>
      <dgm:t>
        <a:bodyPr/>
        <a:lstStyle/>
        <a:p>
          <a:endParaRPr lang="cs-CZ"/>
        </a:p>
      </dgm:t>
    </dgm:pt>
    <dgm:pt modelId="{27A7885B-1A61-4F6B-8B85-F86041605C9D}">
      <dgm:prSet phldrT="[Text]"/>
      <dgm:spPr/>
      <dgm:t>
        <a:bodyPr/>
        <a:lstStyle/>
        <a:p>
          <a:r>
            <a:rPr lang="cs-CZ" dirty="0"/>
            <a:t>DRESS CODE</a:t>
          </a:r>
        </a:p>
      </dgm:t>
    </dgm:pt>
    <dgm:pt modelId="{D643C234-4938-4946-A6DC-30E9DB3FAB6B}" type="parTrans" cxnId="{BDB4711D-43B2-41A3-99D0-F29A995BE210}">
      <dgm:prSet/>
      <dgm:spPr/>
      <dgm:t>
        <a:bodyPr/>
        <a:lstStyle/>
        <a:p>
          <a:endParaRPr lang="cs-CZ"/>
        </a:p>
      </dgm:t>
    </dgm:pt>
    <dgm:pt modelId="{3A215684-3C0A-4F81-9B49-EFEE476C3783}" type="sibTrans" cxnId="{BDB4711D-43B2-41A3-99D0-F29A995BE210}">
      <dgm:prSet/>
      <dgm:spPr/>
      <dgm:t>
        <a:bodyPr/>
        <a:lstStyle/>
        <a:p>
          <a:endParaRPr lang="cs-CZ"/>
        </a:p>
      </dgm:t>
    </dgm:pt>
    <dgm:pt modelId="{92C1E5ED-DD45-4195-9E2F-6508C3B53283}">
      <dgm:prSet phldrT="[Text]"/>
      <dgm:spPr/>
      <dgm:t>
        <a:bodyPr/>
        <a:lstStyle/>
        <a:p>
          <a:r>
            <a:rPr lang="cs-CZ" dirty="0"/>
            <a:t>TIME MANAGEMENT</a:t>
          </a:r>
        </a:p>
      </dgm:t>
    </dgm:pt>
    <dgm:pt modelId="{59BF8548-D171-4D7B-88A6-FBF8D13795D3}" type="parTrans" cxnId="{D707B5FD-46F0-4FCB-8069-71AC5F1F8CBD}">
      <dgm:prSet/>
      <dgm:spPr/>
      <dgm:t>
        <a:bodyPr/>
        <a:lstStyle/>
        <a:p>
          <a:endParaRPr lang="cs-CZ"/>
        </a:p>
      </dgm:t>
    </dgm:pt>
    <dgm:pt modelId="{66774707-0DBE-4646-99D4-F32EDE8A4D45}" type="sibTrans" cxnId="{D707B5FD-46F0-4FCB-8069-71AC5F1F8CBD}">
      <dgm:prSet/>
      <dgm:spPr/>
      <dgm:t>
        <a:bodyPr/>
        <a:lstStyle/>
        <a:p>
          <a:endParaRPr lang="cs-CZ"/>
        </a:p>
      </dgm:t>
    </dgm:pt>
    <dgm:pt modelId="{53DA13DF-D6C9-4E81-8852-D8B48B2EDF19}">
      <dgm:prSet phldrT="[Text]"/>
      <dgm:spPr/>
      <dgm:t>
        <a:bodyPr/>
        <a:lstStyle/>
        <a:p>
          <a:r>
            <a:rPr lang="cs-CZ" dirty="0"/>
            <a:t>IMPARTIALITY</a:t>
          </a:r>
        </a:p>
      </dgm:t>
    </dgm:pt>
    <dgm:pt modelId="{247B51E9-77B0-4D16-A01A-90D42474C950}" type="parTrans" cxnId="{3926D0AB-7871-47A9-AA8F-51B477C99939}">
      <dgm:prSet/>
      <dgm:spPr/>
      <dgm:t>
        <a:bodyPr/>
        <a:lstStyle/>
        <a:p>
          <a:endParaRPr lang="cs-CZ"/>
        </a:p>
      </dgm:t>
    </dgm:pt>
    <dgm:pt modelId="{8CE7239B-8CC7-46EB-AA02-F270F20CBE4E}" type="sibTrans" cxnId="{3926D0AB-7871-47A9-AA8F-51B477C99939}">
      <dgm:prSet/>
      <dgm:spPr/>
      <dgm:t>
        <a:bodyPr/>
        <a:lstStyle/>
        <a:p>
          <a:endParaRPr lang="cs-CZ"/>
        </a:p>
      </dgm:t>
    </dgm:pt>
    <dgm:pt modelId="{79E99C54-C17D-4F4F-9EFF-3BE915E06FCA}">
      <dgm:prSet phldrT="[Text]"/>
      <dgm:spPr/>
      <dgm:t>
        <a:bodyPr/>
        <a:lstStyle/>
        <a:p>
          <a:r>
            <a:rPr lang="cs-CZ" dirty="0"/>
            <a:t>BEHAVIOUR</a:t>
          </a:r>
        </a:p>
      </dgm:t>
    </dgm:pt>
    <dgm:pt modelId="{5F7EDABC-E498-4EF3-8060-AF72906BBDED}" type="parTrans" cxnId="{2809C441-79C0-4467-8DC7-342E1CC468E3}">
      <dgm:prSet/>
      <dgm:spPr/>
      <dgm:t>
        <a:bodyPr/>
        <a:lstStyle/>
        <a:p>
          <a:endParaRPr lang="cs-CZ"/>
        </a:p>
      </dgm:t>
    </dgm:pt>
    <dgm:pt modelId="{537C2A5F-E0B0-4B6F-B644-AEE2A8835438}" type="sibTrans" cxnId="{2809C441-79C0-4467-8DC7-342E1CC468E3}">
      <dgm:prSet/>
      <dgm:spPr/>
      <dgm:t>
        <a:bodyPr/>
        <a:lstStyle/>
        <a:p>
          <a:endParaRPr lang="cs-CZ"/>
        </a:p>
      </dgm:t>
    </dgm:pt>
    <dgm:pt modelId="{C25B2B34-FAE8-408F-8CE6-78464E59507F}">
      <dgm:prSet phldrT="[Text]"/>
      <dgm:spPr/>
      <dgm:t>
        <a:bodyPr/>
        <a:lstStyle/>
        <a:p>
          <a:r>
            <a:rPr lang="cs-CZ" dirty="0"/>
            <a:t>FOCUS</a:t>
          </a:r>
        </a:p>
      </dgm:t>
    </dgm:pt>
    <dgm:pt modelId="{19BDA8FC-6FA0-4067-B0A5-F0744D516E52}" type="parTrans" cxnId="{FCCB77DC-C257-4D62-A784-2CAC6C12AEC5}">
      <dgm:prSet/>
      <dgm:spPr/>
      <dgm:t>
        <a:bodyPr/>
        <a:lstStyle/>
        <a:p>
          <a:endParaRPr lang="cs-CZ"/>
        </a:p>
      </dgm:t>
    </dgm:pt>
    <dgm:pt modelId="{DF4E195C-D541-4C38-89EA-B400AABB1FB4}" type="sibTrans" cxnId="{FCCB77DC-C257-4D62-A784-2CAC6C12AEC5}">
      <dgm:prSet/>
      <dgm:spPr/>
      <dgm:t>
        <a:bodyPr/>
        <a:lstStyle/>
        <a:p>
          <a:endParaRPr lang="cs-CZ"/>
        </a:p>
      </dgm:t>
    </dgm:pt>
    <dgm:pt modelId="{B3B3D1E6-80CC-498A-BFFB-6FA4B2B2EFF2}">
      <dgm:prSet phldrT="[Text]"/>
      <dgm:spPr/>
      <dgm:t>
        <a:bodyPr/>
        <a:lstStyle/>
        <a:p>
          <a:r>
            <a:rPr lang="cs-CZ" dirty="0"/>
            <a:t>STRICT</a:t>
          </a:r>
        </a:p>
      </dgm:t>
    </dgm:pt>
    <dgm:pt modelId="{B863D60C-5AAB-4C5E-9EEC-0363B7E7839E}" type="parTrans" cxnId="{51A181B7-A62F-43B1-A69D-E000CF76147D}">
      <dgm:prSet/>
      <dgm:spPr/>
      <dgm:t>
        <a:bodyPr/>
        <a:lstStyle/>
        <a:p>
          <a:endParaRPr lang="cs-CZ"/>
        </a:p>
      </dgm:t>
    </dgm:pt>
    <dgm:pt modelId="{749724ED-CD4E-40E8-A9CB-AA6D39E5CBAB}" type="sibTrans" cxnId="{51A181B7-A62F-43B1-A69D-E000CF76147D}">
      <dgm:prSet/>
      <dgm:spPr/>
      <dgm:t>
        <a:bodyPr/>
        <a:lstStyle/>
        <a:p>
          <a:endParaRPr lang="cs-CZ"/>
        </a:p>
      </dgm:t>
    </dgm:pt>
    <dgm:pt modelId="{078BBFAA-C201-4877-B66C-882D335AF27B}" type="pres">
      <dgm:prSet presAssocID="{4BA85775-AEFB-49D7-AADF-3358731F2BF2}" presName="Name0" presStyleCnt="0">
        <dgm:presLayoutVars>
          <dgm:chMax val="1"/>
          <dgm:chPref val="1"/>
          <dgm:dir/>
          <dgm:animOne val="branch"/>
          <dgm:animLvl val="lvl"/>
        </dgm:presLayoutVars>
      </dgm:prSet>
      <dgm:spPr/>
    </dgm:pt>
    <dgm:pt modelId="{2A31403D-2A15-4896-8220-A239C2873C19}" type="pres">
      <dgm:prSet presAssocID="{F316B937-CA8F-46DA-96A3-651556E80B75}" presName="Parent" presStyleLbl="node0" presStyleIdx="0" presStyleCnt="1">
        <dgm:presLayoutVars>
          <dgm:chMax val="6"/>
          <dgm:chPref val="6"/>
        </dgm:presLayoutVars>
      </dgm:prSet>
      <dgm:spPr/>
    </dgm:pt>
    <dgm:pt modelId="{2067FEBE-9C45-4D85-B57D-06B612DB162B}" type="pres">
      <dgm:prSet presAssocID="{27A7885B-1A61-4F6B-8B85-F86041605C9D}" presName="Accent1" presStyleCnt="0"/>
      <dgm:spPr/>
    </dgm:pt>
    <dgm:pt modelId="{BE419CAA-186C-4EA1-8693-2587F59C7A52}" type="pres">
      <dgm:prSet presAssocID="{27A7885B-1A61-4F6B-8B85-F86041605C9D}" presName="Accent" presStyleLbl="bgShp" presStyleIdx="0" presStyleCnt="6"/>
      <dgm:spPr/>
    </dgm:pt>
    <dgm:pt modelId="{F9C8AFD7-870C-43BD-9EFD-DFCE724028E1}" type="pres">
      <dgm:prSet presAssocID="{27A7885B-1A61-4F6B-8B85-F86041605C9D}" presName="Child1" presStyleLbl="node1" presStyleIdx="0" presStyleCnt="6" custLinFactNeighborX="1060">
        <dgm:presLayoutVars>
          <dgm:chMax val="0"/>
          <dgm:chPref val="0"/>
          <dgm:bulletEnabled val="1"/>
        </dgm:presLayoutVars>
      </dgm:prSet>
      <dgm:spPr/>
    </dgm:pt>
    <dgm:pt modelId="{F5212132-44E9-4F3E-83EB-CD2426F328D6}" type="pres">
      <dgm:prSet presAssocID="{92C1E5ED-DD45-4195-9E2F-6508C3B53283}" presName="Accent2" presStyleCnt="0"/>
      <dgm:spPr/>
    </dgm:pt>
    <dgm:pt modelId="{CB7CC5FE-6F36-46BF-B3D9-7BCDC391E646}" type="pres">
      <dgm:prSet presAssocID="{92C1E5ED-DD45-4195-9E2F-6508C3B53283}" presName="Accent" presStyleLbl="bgShp" presStyleIdx="1" presStyleCnt="6"/>
      <dgm:spPr/>
    </dgm:pt>
    <dgm:pt modelId="{A166B617-FBF5-4765-AAFB-0785EF68C0DD}" type="pres">
      <dgm:prSet presAssocID="{92C1E5ED-DD45-4195-9E2F-6508C3B53283}" presName="Child2" presStyleLbl="node1" presStyleIdx="1" presStyleCnt="6">
        <dgm:presLayoutVars>
          <dgm:chMax val="0"/>
          <dgm:chPref val="0"/>
          <dgm:bulletEnabled val="1"/>
        </dgm:presLayoutVars>
      </dgm:prSet>
      <dgm:spPr/>
    </dgm:pt>
    <dgm:pt modelId="{7748C38A-239B-4941-9FD2-E40A8D09B42B}" type="pres">
      <dgm:prSet presAssocID="{53DA13DF-D6C9-4E81-8852-D8B48B2EDF19}" presName="Accent3" presStyleCnt="0"/>
      <dgm:spPr/>
    </dgm:pt>
    <dgm:pt modelId="{D7C01925-F8D8-4A89-9DFB-243EA9D390CB}" type="pres">
      <dgm:prSet presAssocID="{53DA13DF-D6C9-4E81-8852-D8B48B2EDF19}" presName="Accent" presStyleLbl="bgShp" presStyleIdx="2" presStyleCnt="6"/>
      <dgm:spPr/>
    </dgm:pt>
    <dgm:pt modelId="{40714054-4452-4645-9EF7-CA6441541554}" type="pres">
      <dgm:prSet presAssocID="{53DA13DF-D6C9-4E81-8852-D8B48B2EDF19}" presName="Child3" presStyleLbl="node1" presStyleIdx="2" presStyleCnt="6">
        <dgm:presLayoutVars>
          <dgm:chMax val="0"/>
          <dgm:chPref val="0"/>
          <dgm:bulletEnabled val="1"/>
        </dgm:presLayoutVars>
      </dgm:prSet>
      <dgm:spPr/>
    </dgm:pt>
    <dgm:pt modelId="{BBAE3410-F591-496F-A4C3-795C2BD55176}" type="pres">
      <dgm:prSet presAssocID="{79E99C54-C17D-4F4F-9EFF-3BE915E06FCA}" presName="Accent4" presStyleCnt="0"/>
      <dgm:spPr/>
    </dgm:pt>
    <dgm:pt modelId="{A5609A5E-E20C-429A-8E60-4783C9045A0C}" type="pres">
      <dgm:prSet presAssocID="{79E99C54-C17D-4F4F-9EFF-3BE915E06FCA}" presName="Accent" presStyleLbl="bgShp" presStyleIdx="3" presStyleCnt="6"/>
      <dgm:spPr/>
    </dgm:pt>
    <dgm:pt modelId="{185B2C4D-CFE6-4896-8211-3F6D2B255F31}" type="pres">
      <dgm:prSet presAssocID="{79E99C54-C17D-4F4F-9EFF-3BE915E06FCA}" presName="Child4" presStyleLbl="node1" presStyleIdx="3" presStyleCnt="6">
        <dgm:presLayoutVars>
          <dgm:chMax val="0"/>
          <dgm:chPref val="0"/>
          <dgm:bulletEnabled val="1"/>
        </dgm:presLayoutVars>
      </dgm:prSet>
      <dgm:spPr/>
    </dgm:pt>
    <dgm:pt modelId="{DA92CC95-30FF-4F15-A1DB-0F59BB5BF155}" type="pres">
      <dgm:prSet presAssocID="{C25B2B34-FAE8-408F-8CE6-78464E59507F}" presName="Accent5" presStyleCnt="0"/>
      <dgm:spPr/>
    </dgm:pt>
    <dgm:pt modelId="{214BFF57-93BE-4C46-BDCF-8E3E7454241E}" type="pres">
      <dgm:prSet presAssocID="{C25B2B34-FAE8-408F-8CE6-78464E59507F}" presName="Accent" presStyleLbl="bgShp" presStyleIdx="4" presStyleCnt="6"/>
      <dgm:spPr/>
    </dgm:pt>
    <dgm:pt modelId="{36199C9F-6768-4391-9DF4-3E18537E655C}" type="pres">
      <dgm:prSet presAssocID="{C25B2B34-FAE8-408F-8CE6-78464E59507F}" presName="Child5" presStyleLbl="node1" presStyleIdx="4" presStyleCnt="6">
        <dgm:presLayoutVars>
          <dgm:chMax val="0"/>
          <dgm:chPref val="0"/>
          <dgm:bulletEnabled val="1"/>
        </dgm:presLayoutVars>
      </dgm:prSet>
      <dgm:spPr/>
    </dgm:pt>
    <dgm:pt modelId="{2907CA4D-3D77-42F2-A540-D9D7B0309B2A}" type="pres">
      <dgm:prSet presAssocID="{B3B3D1E6-80CC-498A-BFFB-6FA4B2B2EFF2}" presName="Accent6" presStyleCnt="0"/>
      <dgm:spPr/>
    </dgm:pt>
    <dgm:pt modelId="{D82C8AEB-3ECC-4A06-8A54-693347705C42}" type="pres">
      <dgm:prSet presAssocID="{B3B3D1E6-80CC-498A-BFFB-6FA4B2B2EFF2}" presName="Accent" presStyleLbl="bgShp" presStyleIdx="5" presStyleCnt="6"/>
      <dgm:spPr/>
    </dgm:pt>
    <dgm:pt modelId="{FB442095-DE92-45BE-AB7B-83E9A83D3040}" type="pres">
      <dgm:prSet presAssocID="{B3B3D1E6-80CC-498A-BFFB-6FA4B2B2EFF2}" presName="Child6" presStyleLbl="node1" presStyleIdx="5" presStyleCnt="6">
        <dgm:presLayoutVars>
          <dgm:chMax val="0"/>
          <dgm:chPref val="0"/>
          <dgm:bulletEnabled val="1"/>
        </dgm:presLayoutVars>
      </dgm:prSet>
      <dgm:spPr/>
    </dgm:pt>
  </dgm:ptLst>
  <dgm:cxnLst>
    <dgm:cxn modelId="{AD1EF210-E996-3142-A922-9CB877F2A463}" type="presOf" srcId="{53DA13DF-D6C9-4E81-8852-D8B48B2EDF19}" destId="{40714054-4452-4645-9EF7-CA6441541554}" srcOrd="0" destOrd="0" presId="urn:microsoft.com/office/officeart/2011/layout/HexagonRadial#1"/>
    <dgm:cxn modelId="{BDB4711D-43B2-41A3-99D0-F29A995BE210}" srcId="{F316B937-CA8F-46DA-96A3-651556E80B75}" destId="{27A7885B-1A61-4F6B-8B85-F86041605C9D}" srcOrd="0" destOrd="0" parTransId="{D643C234-4938-4946-A6DC-30E9DB3FAB6B}" sibTransId="{3A215684-3C0A-4F81-9B49-EFEE476C3783}"/>
    <dgm:cxn modelId="{2809C441-79C0-4467-8DC7-342E1CC468E3}" srcId="{F316B937-CA8F-46DA-96A3-651556E80B75}" destId="{79E99C54-C17D-4F4F-9EFF-3BE915E06FCA}" srcOrd="3" destOrd="0" parTransId="{5F7EDABC-E498-4EF3-8060-AF72906BBDED}" sibTransId="{537C2A5F-E0B0-4B6F-B644-AEE2A8835438}"/>
    <dgm:cxn modelId="{07B8008F-6B75-634F-81E9-118519CA3EBB}" type="presOf" srcId="{C25B2B34-FAE8-408F-8CE6-78464E59507F}" destId="{36199C9F-6768-4391-9DF4-3E18537E655C}" srcOrd="0" destOrd="0" presId="urn:microsoft.com/office/officeart/2011/layout/HexagonRadial#1"/>
    <dgm:cxn modelId="{78DA8393-CEBC-9C44-8422-5D454ADC2B37}" type="presOf" srcId="{4BA85775-AEFB-49D7-AADF-3358731F2BF2}" destId="{078BBFAA-C201-4877-B66C-882D335AF27B}" srcOrd="0" destOrd="0" presId="urn:microsoft.com/office/officeart/2011/layout/HexagonRadial#1"/>
    <dgm:cxn modelId="{A6FDEF96-E2A7-E24C-91E5-83DAF2E1E414}" type="presOf" srcId="{79E99C54-C17D-4F4F-9EFF-3BE915E06FCA}" destId="{185B2C4D-CFE6-4896-8211-3F6D2B255F31}" srcOrd="0" destOrd="0" presId="urn:microsoft.com/office/officeart/2011/layout/HexagonRadial#1"/>
    <dgm:cxn modelId="{A2D6B5A3-D81F-4E4B-BA1A-C3D33FF52851}" type="presOf" srcId="{B3B3D1E6-80CC-498A-BFFB-6FA4B2B2EFF2}" destId="{FB442095-DE92-45BE-AB7B-83E9A83D3040}" srcOrd="0" destOrd="0" presId="urn:microsoft.com/office/officeart/2011/layout/HexagonRadial#1"/>
    <dgm:cxn modelId="{3926D0AB-7871-47A9-AA8F-51B477C99939}" srcId="{F316B937-CA8F-46DA-96A3-651556E80B75}" destId="{53DA13DF-D6C9-4E81-8852-D8B48B2EDF19}" srcOrd="2" destOrd="0" parTransId="{247B51E9-77B0-4D16-A01A-90D42474C950}" sibTransId="{8CE7239B-8CC7-46EB-AA02-F270F20CBE4E}"/>
    <dgm:cxn modelId="{B6CE6EB1-3F59-4D32-AA13-7EA4D5E5FD02}" srcId="{4BA85775-AEFB-49D7-AADF-3358731F2BF2}" destId="{F316B937-CA8F-46DA-96A3-651556E80B75}" srcOrd="0" destOrd="0" parTransId="{3A6A1DED-3B29-4185-9599-9347B0F747C5}" sibTransId="{82AF5D6C-64A8-4981-A5EB-66B4EBA11914}"/>
    <dgm:cxn modelId="{51A181B7-A62F-43B1-A69D-E000CF76147D}" srcId="{F316B937-CA8F-46DA-96A3-651556E80B75}" destId="{B3B3D1E6-80CC-498A-BFFB-6FA4B2B2EFF2}" srcOrd="5" destOrd="0" parTransId="{B863D60C-5AAB-4C5E-9EEC-0363B7E7839E}" sibTransId="{749724ED-CD4E-40E8-A9CB-AA6D39E5CBAB}"/>
    <dgm:cxn modelId="{BAC4C1D5-00AF-6646-957C-14E959C3A33B}" type="presOf" srcId="{92C1E5ED-DD45-4195-9E2F-6508C3B53283}" destId="{A166B617-FBF5-4765-AAFB-0785EF68C0DD}" srcOrd="0" destOrd="0" presId="urn:microsoft.com/office/officeart/2011/layout/HexagonRadial#1"/>
    <dgm:cxn modelId="{FCCB77DC-C257-4D62-A784-2CAC6C12AEC5}" srcId="{F316B937-CA8F-46DA-96A3-651556E80B75}" destId="{C25B2B34-FAE8-408F-8CE6-78464E59507F}" srcOrd="4" destOrd="0" parTransId="{19BDA8FC-6FA0-4067-B0A5-F0744D516E52}" sibTransId="{DF4E195C-D541-4C38-89EA-B400AABB1FB4}"/>
    <dgm:cxn modelId="{F268B5EE-22F8-BF4A-89C5-559C0AEE6600}" type="presOf" srcId="{27A7885B-1A61-4F6B-8B85-F86041605C9D}" destId="{F9C8AFD7-870C-43BD-9EFD-DFCE724028E1}" srcOrd="0" destOrd="0" presId="urn:microsoft.com/office/officeart/2011/layout/HexagonRadial#1"/>
    <dgm:cxn modelId="{E35761FA-B9F1-9542-813A-90D45CCBD21D}" type="presOf" srcId="{F316B937-CA8F-46DA-96A3-651556E80B75}" destId="{2A31403D-2A15-4896-8220-A239C2873C19}" srcOrd="0" destOrd="0" presId="urn:microsoft.com/office/officeart/2011/layout/HexagonRadial#1"/>
    <dgm:cxn modelId="{D707B5FD-46F0-4FCB-8069-71AC5F1F8CBD}" srcId="{F316B937-CA8F-46DA-96A3-651556E80B75}" destId="{92C1E5ED-DD45-4195-9E2F-6508C3B53283}" srcOrd="1" destOrd="0" parTransId="{59BF8548-D171-4D7B-88A6-FBF8D13795D3}" sibTransId="{66774707-0DBE-4646-99D4-F32EDE8A4D45}"/>
    <dgm:cxn modelId="{3602475C-FF0F-0446-BF1D-C18BD45B63E4}" type="presParOf" srcId="{078BBFAA-C201-4877-B66C-882D335AF27B}" destId="{2A31403D-2A15-4896-8220-A239C2873C19}" srcOrd="0" destOrd="0" presId="urn:microsoft.com/office/officeart/2011/layout/HexagonRadial#1"/>
    <dgm:cxn modelId="{7032A3C4-8C66-F942-BE54-0E4D3AB52518}" type="presParOf" srcId="{078BBFAA-C201-4877-B66C-882D335AF27B}" destId="{2067FEBE-9C45-4D85-B57D-06B612DB162B}" srcOrd="1" destOrd="0" presId="urn:microsoft.com/office/officeart/2011/layout/HexagonRadial#1"/>
    <dgm:cxn modelId="{584A0268-58B2-D14C-8C6A-2D1744DE42D1}" type="presParOf" srcId="{2067FEBE-9C45-4D85-B57D-06B612DB162B}" destId="{BE419CAA-186C-4EA1-8693-2587F59C7A52}" srcOrd="0" destOrd="0" presId="urn:microsoft.com/office/officeart/2011/layout/HexagonRadial#1"/>
    <dgm:cxn modelId="{F93D9ECF-2F89-8148-BCB0-16976BB2B4CE}" type="presParOf" srcId="{078BBFAA-C201-4877-B66C-882D335AF27B}" destId="{F9C8AFD7-870C-43BD-9EFD-DFCE724028E1}" srcOrd="2" destOrd="0" presId="urn:microsoft.com/office/officeart/2011/layout/HexagonRadial#1"/>
    <dgm:cxn modelId="{32CC5F64-F555-514A-A406-5486AAA4C7C3}" type="presParOf" srcId="{078BBFAA-C201-4877-B66C-882D335AF27B}" destId="{F5212132-44E9-4F3E-83EB-CD2426F328D6}" srcOrd="3" destOrd="0" presId="urn:microsoft.com/office/officeart/2011/layout/HexagonRadial#1"/>
    <dgm:cxn modelId="{0EECC813-D0C4-7C4D-879A-48422E99A7C6}" type="presParOf" srcId="{F5212132-44E9-4F3E-83EB-CD2426F328D6}" destId="{CB7CC5FE-6F36-46BF-B3D9-7BCDC391E646}" srcOrd="0" destOrd="0" presId="urn:microsoft.com/office/officeart/2011/layout/HexagonRadial#1"/>
    <dgm:cxn modelId="{83FF9E43-07A1-3848-B980-6388C6FF60EB}" type="presParOf" srcId="{078BBFAA-C201-4877-B66C-882D335AF27B}" destId="{A166B617-FBF5-4765-AAFB-0785EF68C0DD}" srcOrd="4" destOrd="0" presId="urn:microsoft.com/office/officeart/2011/layout/HexagonRadial#1"/>
    <dgm:cxn modelId="{DE9A5E18-C14B-7D44-A438-8FFC10098E48}" type="presParOf" srcId="{078BBFAA-C201-4877-B66C-882D335AF27B}" destId="{7748C38A-239B-4941-9FD2-E40A8D09B42B}" srcOrd="5" destOrd="0" presId="urn:microsoft.com/office/officeart/2011/layout/HexagonRadial#1"/>
    <dgm:cxn modelId="{9814DD95-9B73-5E47-9B54-376EA142AABF}" type="presParOf" srcId="{7748C38A-239B-4941-9FD2-E40A8D09B42B}" destId="{D7C01925-F8D8-4A89-9DFB-243EA9D390CB}" srcOrd="0" destOrd="0" presId="urn:microsoft.com/office/officeart/2011/layout/HexagonRadial#1"/>
    <dgm:cxn modelId="{8F1DDEDC-C64C-CB40-A396-BEFCDF7C9101}" type="presParOf" srcId="{078BBFAA-C201-4877-B66C-882D335AF27B}" destId="{40714054-4452-4645-9EF7-CA6441541554}" srcOrd="6" destOrd="0" presId="urn:microsoft.com/office/officeart/2011/layout/HexagonRadial#1"/>
    <dgm:cxn modelId="{144F82AF-BB06-A745-B919-6DDEC8E84969}" type="presParOf" srcId="{078BBFAA-C201-4877-B66C-882D335AF27B}" destId="{BBAE3410-F591-496F-A4C3-795C2BD55176}" srcOrd="7" destOrd="0" presId="urn:microsoft.com/office/officeart/2011/layout/HexagonRadial#1"/>
    <dgm:cxn modelId="{FB28ED5F-360C-984D-BA15-B93667409F31}" type="presParOf" srcId="{BBAE3410-F591-496F-A4C3-795C2BD55176}" destId="{A5609A5E-E20C-429A-8E60-4783C9045A0C}" srcOrd="0" destOrd="0" presId="urn:microsoft.com/office/officeart/2011/layout/HexagonRadial#1"/>
    <dgm:cxn modelId="{6237163B-6B12-F34A-8C6F-EEDF195E82E3}" type="presParOf" srcId="{078BBFAA-C201-4877-B66C-882D335AF27B}" destId="{185B2C4D-CFE6-4896-8211-3F6D2B255F31}" srcOrd="8" destOrd="0" presId="urn:microsoft.com/office/officeart/2011/layout/HexagonRadial#1"/>
    <dgm:cxn modelId="{035C39BB-20D7-F14E-8938-AB6CCA5C6E96}" type="presParOf" srcId="{078BBFAA-C201-4877-B66C-882D335AF27B}" destId="{DA92CC95-30FF-4F15-A1DB-0F59BB5BF155}" srcOrd="9" destOrd="0" presId="urn:microsoft.com/office/officeart/2011/layout/HexagonRadial#1"/>
    <dgm:cxn modelId="{09AC12EE-5979-8544-B349-38F58961B163}" type="presParOf" srcId="{DA92CC95-30FF-4F15-A1DB-0F59BB5BF155}" destId="{214BFF57-93BE-4C46-BDCF-8E3E7454241E}" srcOrd="0" destOrd="0" presId="urn:microsoft.com/office/officeart/2011/layout/HexagonRadial#1"/>
    <dgm:cxn modelId="{ED8E0AED-5574-0942-814C-F71C52C2F2A3}" type="presParOf" srcId="{078BBFAA-C201-4877-B66C-882D335AF27B}" destId="{36199C9F-6768-4391-9DF4-3E18537E655C}" srcOrd="10" destOrd="0" presId="urn:microsoft.com/office/officeart/2011/layout/HexagonRadial#1"/>
    <dgm:cxn modelId="{F78C3323-8F9C-7144-9613-B9B8F810BA68}" type="presParOf" srcId="{078BBFAA-C201-4877-B66C-882D335AF27B}" destId="{2907CA4D-3D77-42F2-A540-D9D7B0309B2A}" srcOrd="11" destOrd="0" presId="urn:microsoft.com/office/officeart/2011/layout/HexagonRadial#1"/>
    <dgm:cxn modelId="{A5A2D2AC-C314-524D-AA96-8360E58B8C51}" type="presParOf" srcId="{2907CA4D-3D77-42F2-A540-D9D7B0309B2A}" destId="{D82C8AEB-3ECC-4A06-8A54-693347705C42}" srcOrd="0" destOrd="0" presId="urn:microsoft.com/office/officeart/2011/layout/HexagonRadial#1"/>
    <dgm:cxn modelId="{74E53315-6B08-E044-8BC7-941A1A1D8B7A}" type="presParOf" srcId="{078BBFAA-C201-4877-B66C-882D335AF27B}" destId="{FB442095-DE92-45BE-AB7B-83E9A83D3040}" srcOrd="12" destOrd="0" presId="urn:microsoft.com/office/officeart/2011/layout/Hexagon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56553-6F4A-4CB0-B21F-06B64DD4EEB7}" type="doc">
      <dgm:prSet loTypeId="urn:microsoft.com/office/officeart/2005/8/layout/hProcess9" loCatId="process" qsTypeId="urn:microsoft.com/office/officeart/2005/8/quickstyle/simple1" qsCatId="simple" csTypeId="urn:microsoft.com/office/officeart/2005/8/colors/accent1_2" csCatId="accent1" phldr="1"/>
      <dgm:spPr/>
    </dgm:pt>
    <dgm:pt modelId="{F235B198-A4CA-472D-AD0C-3F34AEA4641A}">
      <dgm:prSet phldrT="[Text]"/>
      <dgm:spPr>
        <a:solidFill>
          <a:srgbClr val="FFC000"/>
        </a:solidFill>
      </dgm:spPr>
      <dgm:t>
        <a:bodyPr/>
        <a:lstStyle/>
        <a:p>
          <a:r>
            <a:rPr lang="en-GB" b="1" dirty="0">
              <a:solidFill>
                <a:srgbClr val="213389"/>
              </a:solidFill>
            </a:rPr>
            <a:t>Resolve</a:t>
          </a:r>
        </a:p>
      </dgm:t>
    </dgm:pt>
    <dgm:pt modelId="{EF24124C-F292-4A26-A3B7-C53FB7BB6552}" type="parTrans" cxnId="{BA0DC6DB-8D21-4B7B-B7B4-9D72D4C241E0}">
      <dgm:prSet/>
      <dgm:spPr/>
      <dgm:t>
        <a:bodyPr/>
        <a:lstStyle/>
        <a:p>
          <a:endParaRPr lang="en-GB"/>
        </a:p>
      </dgm:t>
    </dgm:pt>
    <dgm:pt modelId="{2D19713E-1CB1-4014-9F21-E2E23B106370}" type="sibTrans" cxnId="{BA0DC6DB-8D21-4B7B-B7B4-9D72D4C241E0}">
      <dgm:prSet/>
      <dgm:spPr/>
      <dgm:t>
        <a:bodyPr/>
        <a:lstStyle/>
        <a:p>
          <a:endParaRPr lang="en-GB"/>
        </a:p>
      </dgm:t>
    </dgm:pt>
    <dgm:pt modelId="{66B0F8A9-28A4-4CD8-8574-3E51D88D981A}">
      <dgm:prSet phldrT="[Text]"/>
      <dgm:spPr>
        <a:solidFill>
          <a:srgbClr val="FFC000"/>
        </a:solidFill>
      </dgm:spPr>
      <dgm:t>
        <a:bodyPr/>
        <a:lstStyle/>
        <a:p>
          <a:r>
            <a:rPr lang="en-GB" b="1" dirty="0">
              <a:solidFill>
                <a:srgbClr val="213389"/>
              </a:solidFill>
            </a:rPr>
            <a:t>Manage / de-escalate</a:t>
          </a:r>
        </a:p>
      </dgm:t>
    </dgm:pt>
    <dgm:pt modelId="{94CA902D-5BBD-4E55-A67F-B0ABE0237D6D}" type="parTrans" cxnId="{726B9C3F-6B92-4D86-A8C1-AD6F88F6A7B2}">
      <dgm:prSet/>
      <dgm:spPr/>
      <dgm:t>
        <a:bodyPr/>
        <a:lstStyle/>
        <a:p>
          <a:endParaRPr lang="en-GB"/>
        </a:p>
      </dgm:t>
    </dgm:pt>
    <dgm:pt modelId="{30C70F9E-9E30-4E06-8629-E4001DC7F9F2}" type="sibTrans" cxnId="{726B9C3F-6B92-4D86-A8C1-AD6F88F6A7B2}">
      <dgm:prSet/>
      <dgm:spPr/>
      <dgm:t>
        <a:bodyPr/>
        <a:lstStyle/>
        <a:p>
          <a:endParaRPr lang="en-GB"/>
        </a:p>
      </dgm:t>
    </dgm:pt>
    <dgm:pt modelId="{5C425C01-0AA0-4692-9219-67B9A14CB04C}">
      <dgm:prSet phldrT="[Text]"/>
      <dgm:spPr>
        <a:solidFill>
          <a:srgbClr val="FFC000"/>
        </a:solidFill>
      </dgm:spPr>
      <dgm:t>
        <a:bodyPr/>
        <a:lstStyle/>
        <a:p>
          <a:r>
            <a:rPr lang="en-GB" b="1" dirty="0">
              <a:solidFill>
                <a:srgbClr val="213389"/>
              </a:solidFill>
            </a:rPr>
            <a:t>Report</a:t>
          </a:r>
        </a:p>
      </dgm:t>
    </dgm:pt>
    <dgm:pt modelId="{3330F7C1-E680-49A7-9164-FE6F33482BB4}" type="parTrans" cxnId="{EA925757-26AB-4C68-9CDD-1B442C9D58C3}">
      <dgm:prSet/>
      <dgm:spPr/>
      <dgm:t>
        <a:bodyPr/>
        <a:lstStyle/>
        <a:p>
          <a:endParaRPr lang="en-GB"/>
        </a:p>
      </dgm:t>
    </dgm:pt>
    <dgm:pt modelId="{07B4BDA2-FE43-4928-81E4-05CC710A8EDB}" type="sibTrans" cxnId="{EA925757-26AB-4C68-9CDD-1B442C9D58C3}">
      <dgm:prSet/>
      <dgm:spPr/>
      <dgm:t>
        <a:bodyPr/>
        <a:lstStyle/>
        <a:p>
          <a:endParaRPr lang="en-GB"/>
        </a:p>
      </dgm:t>
    </dgm:pt>
    <dgm:pt modelId="{DCEAD3BB-D2AA-4D0A-B2C6-10F3F22ACF6C}" type="pres">
      <dgm:prSet presAssocID="{2A156553-6F4A-4CB0-B21F-06B64DD4EEB7}" presName="CompostProcess" presStyleCnt="0">
        <dgm:presLayoutVars>
          <dgm:dir/>
          <dgm:resizeHandles val="exact"/>
        </dgm:presLayoutVars>
      </dgm:prSet>
      <dgm:spPr/>
    </dgm:pt>
    <dgm:pt modelId="{6F4C5028-68E3-4A4E-AAC2-61EB01857637}" type="pres">
      <dgm:prSet presAssocID="{2A156553-6F4A-4CB0-B21F-06B64DD4EEB7}" presName="arrow" presStyleLbl="bgShp" presStyleIdx="0" presStyleCnt="1"/>
      <dgm:spPr/>
    </dgm:pt>
    <dgm:pt modelId="{BD12A0CA-05FD-45A9-9E94-89032A50092D}" type="pres">
      <dgm:prSet presAssocID="{2A156553-6F4A-4CB0-B21F-06B64DD4EEB7}" presName="linearProcess" presStyleCnt="0"/>
      <dgm:spPr/>
    </dgm:pt>
    <dgm:pt modelId="{D748EF32-03A6-4DF5-8C00-E376D1654AE1}" type="pres">
      <dgm:prSet presAssocID="{F235B198-A4CA-472D-AD0C-3F34AEA4641A}" presName="textNode" presStyleLbl="node1" presStyleIdx="0" presStyleCnt="3">
        <dgm:presLayoutVars>
          <dgm:bulletEnabled val="1"/>
        </dgm:presLayoutVars>
      </dgm:prSet>
      <dgm:spPr/>
    </dgm:pt>
    <dgm:pt modelId="{AF745970-AFE4-455E-B462-7EBB1BBB518A}" type="pres">
      <dgm:prSet presAssocID="{2D19713E-1CB1-4014-9F21-E2E23B106370}" presName="sibTrans" presStyleCnt="0"/>
      <dgm:spPr/>
    </dgm:pt>
    <dgm:pt modelId="{EEFF569D-F398-427A-9505-D10C8964D120}" type="pres">
      <dgm:prSet presAssocID="{66B0F8A9-28A4-4CD8-8574-3E51D88D981A}" presName="textNode" presStyleLbl="node1" presStyleIdx="1" presStyleCnt="3">
        <dgm:presLayoutVars>
          <dgm:bulletEnabled val="1"/>
        </dgm:presLayoutVars>
      </dgm:prSet>
      <dgm:spPr/>
    </dgm:pt>
    <dgm:pt modelId="{E99BCD70-CB58-4599-B7FB-ED01322ADA33}" type="pres">
      <dgm:prSet presAssocID="{30C70F9E-9E30-4E06-8629-E4001DC7F9F2}" presName="sibTrans" presStyleCnt="0"/>
      <dgm:spPr/>
    </dgm:pt>
    <dgm:pt modelId="{CD620302-2029-423D-89E9-91D379CBC671}" type="pres">
      <dgm:prSet presAssocID="{5C425C01-0AA0-4692-9219-67B9A14CB04C}" presName="textNode" presStyleLbl="node1" presStyleIdx="2" presStyleCnt="3">
        <dgm:presLayoutVars>
          <dgm:bulletEnabled val="1"/>
        </dgm:presLayoutVars>
      </dgm:prSet>
      <dgm:spPr/>
    </dgm:pt>
  </dgm:ptLst>
  <dgm:cxnLst>
    <dgm:cxn modelId="{7D00102C-C27A-44AC-A42D-A7DA5CB6575B}" type="presOf" srcId="{5C425C01-0AA0-4692-9219-67B9A14CB04C}" destId="{CD620302-2029-423D-89E9-91D379CBC671}" srcOrd="0" destOrd="0" presId="urn:microsoft.com/office/officeart/2005/8/layout/hProcess9"/>
    <dgm:cxn modelId="{869D9237-BDEB-414B-8E29-761E79818F03}" type="presOf" srcId="{66B0F8A9-28A4-4CD8-8574-3E51D88D981A}" destId="{EEFF569D-F398-427A-9505-D10C8964D120}" srcOrd="0" destOrd="0" presId="urn:microsoft.com/office/officeart/2005/8/layout/hProcess9"/>
    <dgm:cxn modelId="{726B9C3F-6B92-4D86-A8C1-AD6F88F6A7B2}" srcId="{2A156553-6F4A-4CB0-B21F-06B64DD4EEB7}" destId="{66B0F8A9-28A4-4CD8-8574-3E51D88D981A}" srcOrd="1" destOrd="0" parTransId="{94CA902D-5BBD-4E55-A67F-B0ABE0237D6D}" sibTransId="{30C70F9E-9E30-4E06-8629-E4001DC7F9F2}"/>
    <dgm:cxn modelId="{EA925757-26AB-4C68-9CDD-1B442C9D58C3}" srcId="{2A156553-6F4A-4CB0-B21F-06B64DD4EEB7}" destId="{5C425C01-0AA0-4692-9219-67B9A14CB04C}" srcOrd="2" destOrd="0" parTransId="{3330F7C1-E680-49A7-9164-FE6F33482BB4}" sibTransId="{07B4BDA2-FE43-4928-81E4-05CC710A8EDB}"/>
    <dgm:cxn modelId="{FD5D32B9-1184-45E3-882B-C3EC2904EE97}" type="presOf" srcId="{F235B198-A4CA-472D-AD0C-3F34AEA4641A}" destId="{D748EF32-03A6-4DF5-8C00-E376D1654AE1}" srcOrd="0" destOrd="0" presId="urn:microsoft.com/office/officeart/2005/8/layout/hProcess9"/>
    <dgm:cxn modelId="{BA0DC6DB-8D21-4B7B-B7B4-9D72D4C241E0}" srcId="{2A156553-6F4A-4CB0-B21F-06B64DD4EEB7}" destId="{F235B198-A4CA-472D-AD0C-3F34AEA4641A}" srcOrd="0" destOrd="0" parTransId="{EF24124C-F292-4A26-A3B7-C53FB7BB6552}" sibTransId="{2D19713E-1CB1-4014-9F21-E2E23B106370}"/>
    <dgm:cxn modelId="{88B7F1E3-5D29-48DC-8B7C-FD191317A37C}" type="presOf" srcId="{2A156553-6F4A-4CB0-B21F-06B64DD4EEB7}" destId="{DCEAD3BB-D2AA-4D0A-B2C6-10F3F22ACF6C}" srcOrd="0" destOrd="0" presId="urn:microsoft.com/office/officeart/2005/8/layout/hProcess9"/>
    <dgm:cxn modelId="{E8E7FC28-75B4-4BEF-B40E-B03A4E861030}" type="presParOf" srcId="{DCEAD3BB-D2AA-4D0A-B2C6-10F3F22ACF6C}" destId="{6F4C5028-68E3-4A4E-AAC2-61EB01857637}" srcOrd="0" destOrd="0" presId="urn:microsoft.com/office/officeart/2005/8/layout/hProcess9"/>
    <dgm:cxn modelId="{1852ED12-A7F2-4D2E-A70C-CDD29BEAFC5B}" type="presParOf" srcId="{DCEAD3BB-D2AA-4D0A-B2C6-10F3F22ACF6C}" destId="{BD12A0CA-05FD-45A9-9E94-89032A50092D}" srcOrd="1" destOrd="0" presId="urn:microsoft.com/office/officeart/2005/8/layout/hProcess9"/>
    <dgm:cxn modelId="{9CA3B73B-38B0-4CCC-952D-AE00FB8B634E}" type="presParOf" srcId="{BD12A0CA-05FD-45A9-9E94-89032A50092D}" destId="{D748EF32-03A6-4DF5-8C00-E376D1654AE1}" srcOrd="0" destOrd="0" presId="urn:microsoft.com/office/officeart/2005/8/layout/hProcess9"/>
    <dgm:cxn modelId="{5D97CA40-C50D-4177-AEEB-821F28D10421}" type="presParOf" srcId="{BD12A0CA-05FD-45A9-9E94-89032A50092D}" destId="{AF745970-AFE4-455E-B462-7EBB1BBB518A}" srcOrd="1" destOrd="0" presId="urn:microsoft.com/office/officeart/2005/8/layout/hProcess9"/>
    <dgm:cxn modelId="{7A3F920E-6501-4BFF-B448-B1817CCA67C3}" type="presParOf" srcId="{BD12A0CA-05FD-45A9-9E94-89032A50092D}" destId="{EEFF569D-F398-427A-9505-D10C8964D120}" srcOrd="2" destOrd="0" presId="urn:microsoft.com/office/officeart/2005/8/layout/hProcess9"/>
    <dgm:cxn modelId="{A8779A12-F5A4-4283-B804-401FD253FDAC}" type="presParOf" srcId="{BD12A0CA-05FD-45A9-9E94-89032A50092D}" destId="{E99BCD70-CB58-4599-B7FB-ED01322ADA33}" srcOrd="3" destOrd="0" presId="urn:microsoft.com/office/officeart/2005/8/layout/hProcess9"/>
    <dgm:cxn modelId="{FCB17CA7-91F5-47E2-BDCF-19E7FA64B268}" type="presParOf" srcId="{BD12A0CA-05FD-45A9-9E94-89032A50092D}" destId="{CD620302-2029-423D-89E9-91D379CBC67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FA7168-08D1-41A8-B4B7-142EBF6EB70D}" type="doc">
      <dgm:prSet loTypeId="urn:microsoft.com/office/officeart/2008/layout/VerticalCurvedList" loCatId="list" qsTypeId="urn:microsoft.com/office/officeart/2005/8/quickstyle/simple1" qsCatId="simple" csTypeId="urn:microsoft.com/office/officeart/2005/8/colors/accent2_5" csCatId="accent2" phldr="1"/>
      <dgm:spPr/>
      <dgm:t>
        <a:bodyPr/>
        <a:lstStyle/>
        <a:p>
          <a:endParaRPr lang="en-GB"/>
        </a:p>
      </dgm:t>
    </dgm:pt>
    <dgm:pt modelId="{234FDAE5-EC07-467F-A7A3-0B6DB7CFA811}">
      <dgm:prSet phldrT="[Text]"/>
      <dgm:spPr/>
      <dgm:t>
        <a:bodyPr/>
        <a:lstStyle/>
        <a:p>
          <a:r>
            <a:rPr lang="en-GB" dirty="0"/>
            <a:t>Age (</a:t>
          </a:r>
          <a:r>
            <a:rPr lang="en-GB" dirty="0" err="1"/>
            <a:t>eg</a:t>
          </a:r>
          <a:r>
            <a:rPr lang="en-GB" dirty="0"/>
            <a:t> U14/Cadet/Senior/Veteran)</a:t>
          </a:r>
        </a:p>
      </dgm:t>
    </dgm:pt>
    <dgm:pt modelId="{68A9D702-24AA-4E06-B0C6-F3EA2DED9D8D}" type="parTrans" cxnId="{09B29C68-1719-403A-88AE-B1FCDFDF45D6}">
      <dgm:prSet/>
      <dgm:spPr/>
      <dgm:t>
        <a:bodyPr/>
        <a:lstStyle/>
        <a:p>
          <a:endParaRPr lang="en-GB"/>
        </a:p>
      </dgm:t>
    </dgm:pt>
    <dgm:pt modelId="{94D3A213-C8A9-45AC-BA04-9DCE33F00520}" type="sibTrans" cxnId="{09B29C68-1719-403A-88AE-B1FCDFDF45D6}">
      <dgm:prSet/>
      <dgm:spPr/>
      <dgm:t>
        <a:bodyPr/>
        <a:lstStyle/>
        <a:p>
          <a:endParaRPr lang="en-GB"/>
        </a:p>
      </dgm:t>
    </dgm:pt>
    <dgm:pt modelId="{AC0D96D0-6A65-4C76-A7FA-ABE2F3E3B03A}">
      <dgm:prSet/>
      <dgm:spPr/>
      <dgm:t>
        <a:bodyPr/>
        <a:lstStyle/>
        <a:p>
          <a:r>
            <a:rPr lang="en-GB"/>
            <a:t>Level of Competition (FFE, FIE Satellite, GP, Championships)</a:t>
          </a:r>
          <a:endParaRPr lang="en-GB" dirty="0"/>
        </a:p>
      </dgm:t>
    </dgm:pt>
    <dgm:pt modelId="{DAF4AADC-AF0D-4828-BAAF-8B98FC3D735E}" type="parTrans" cxnId="{EED2CD92-6D8F-4CBF-BD5C-B3D02D60CDDD}">
      <dgm:prSet/>
      <dgm:spPr/>
      <dgm:t>
        <a:bodyPr/>
        <a:lstStyle/>
        <a:p>
          <a:endParaRPr lang="en-GB"/>
        </a:p>
      </dgm:t>
    </dgm:pt>
    <dgm:pt modelId="{A9FFCACE-07BE-41A3-94EA-0218A3EBA47E}" type="sibTrans" cxnId="{EED2CD92-6D8F-4CBF-BD5C-B3D02D60CDDD}">
      <dgm:prSet/>
      <dgm:spPr/>
      <dgm:t>
        <a:bodyPr/>
        <a:lstStyle/>
        <a:p>
          <a:endParaRPr lang="en-GB"/>
        </a:p>
      </dgm:t>
    </dgm:pt>
    <dgm:pt modelId="{6F548E18-70FD-460F-97CA-F2138A223E6B}">
      <dgm:prSet/>
      <dgm:spPr/>
      <dgm:t>
        <a:bodyPr/>
        <a:lstStyle/>
        <a:p>
          <a:r>
            <a:rPr lang="en-GB"/>
            <a:t>Round of Competition (poules, 128, final)</a:t>
          </a:r>
          <a:endParaRPr lang="en-GB" dirty="0"/>
        </a:p>
      </dgm:t>
    </dgm:pt>
    <dgm:pt modelId="{3CC492DD-7FA9-42AD-9F0F-1A32FD367181}" type="parTrans" cxnId="{BB37D2B3-699B-47F9-85C5-17DE14704065}">
      <dgm:prSet/>
      <dgm:spPr/>
      <dgm:t>
        <a:bodyPr/>
        <a:lstStyle/>
        <a:p>
          <a:endParaRPr lang="en-GB"/>
        </a:p>
      </dgm:t>
    </dgm:pt>
    <dgm:pt modelId="{E2DA62CE-6417-45AB-9EB4-C617EEA0EA78}" type="sibTrans" cxnId="{BB37D2B3-699B-47F9-85C5-17DE14704065}">
      <dgm:prSet/>
      <dgm:spPr/>
      <dgm:t>
        <a:bodyPr/>
        <a:lstStyle/>
        <a:p>
          <a:endParaRPr lang="en-GB"/>
        </a:p>
      </dgm:t>
    </dgm:pt>
    <dgm:pt modelId="{68996F74-BF0C-4F8E-9009-A2A03AC0AE03}">
      <dgm:prSet/>
      <dgm:spPr/>
      <dgm:t>
        <a:bodyPr/>
        <a:lstStyle/>
        <a:p>
          <a:r>
            <a:rPr lang="en-GB"/>
            <a:t>Nationality </a:t>
          </a:r>
          <a:endParaRPr lang="en-GB" dirty="0"/>
        </a:p>
      </dgm:t>
    </dgm:pt>
    <dgm:pt modelId="{C8F52486-946C-4062-8A89-F8480317A900}" type="parTrans" cxnId="{79ECE0FF-71CE-49F1-A13E-B2F36729781D}">
      <dgm:prSet/>
      <dgm:spPr/>
      <dgm:t>
        <a:bodyPr/>
        <a:lstStyle/>
        <a:p>
          <a:endParaRPr lang="en-GB"/>
        </a:p>
      </dgm:t>
    </dgm:pt>
    <dgm:pt modelId="{DEB409D6-75F5-4E30-9F7A-8391EBE4AF21}" type="sibTrans" cxnId="{79ECE0FF-71CE-49F1-A13E-B2F36729781D}">
      <dgm:prSet/>
      <dgm:spPr/>
      <dgm:t>
        <a:bodyPr/>
        <a:lstStyle/>
        <a:p>
          <a:endParaRPr lang="en-GB"/>
        </a:p>
      </dgm:t>
    </dgm:pt>
    <dgm:pt modelId="{E1CC8723-6F8D-46E7-AEE0-44EF9A8905DF}">
      <dgm:prSet/>
      <dgm:spPr/>
      <dgm:t>
        <a:bodyPr/>
        <a:lstStyle/>
        <a:p>
          <a:r>
            <a:rPr lang="en-GB"/>
            <a:t>Gender</a:t>
          </a:r>
          <a:endParaRPr lang="en-GB" dirty="0"/>
        </a:p>
      </dgm:t>
    </dgm:pt>
    <dgm:pt modelId="{984CDB37-4901-4C19-A1A1-30A06C6461B7}" type="parTrans" cxnId="{13F8C40A-0A65-42E4-8AA0-1213DAE8B82A}">
      <dgm:prSet/>
      <dgm:spPr/>
      <dgm:t>
        <a:bodyPr/>
        <a:lstStyle/>
        <a:p>
          <a:endParaRPr lang="en-GB"/>
        </a:p>
      </dgm:t>
    </dgm:pt>
    <dgm:pt modelId="{AA474C7D-1F75-4774-9E76-05D1B551E9B0}" type="sibTrans" cxnId="{13F8C40A-0A65-42E4-8AA0-1213DAE8B82A}">
      <dgm:prSet/>
      <dgm:spPr/>
      <dgm:t>
        <a:bodyPr/>
        <a:lstStyle/>
        <a:p>
          <a:endParaRPr lang="en-GB"/>
        </a:p>
      </dgm:t>
    </dgm:pt>
    <dgm:pt modelId="{4A066DE6-0FD0-4DF0-8121-FEC7DF76827A}">
      <dgm:prSet/>
      <dgm:spPr/>
      <dgm:t>
        <a:bodyPr/>
        <a:lstStyle/>
        <a:p>
          <a:r>
            <a:rPr lang="en-GB" dirty="0"/>
            <a:t>Experience/ability/world ranking of fencer/coach</a:t>
          </a:r>
        </a:p>
      </dgm:t>
    </dgm:pt>
    <dgm:pt modelId="{CE5874A7-C10D-49D4-B781-2B4CDCC800F1}" type="parTrans" cxnId="{9FE742C1-1FD6-4A74-8CD2-9BB79903DFDC}">
      <dgm:prSet/>
      <dgm:spPr/>
      <dgm:t>
        <a:bodyPr/>
        <a:lstStyle/>
        <a:p>
          <a:endParaRPr lang="en-GB"/>
        </a:p>
      </dgm:t>
    </dgm:pt>
    <dgm:pt modelId="{0EB072B0-252A-4B8B-A02F-1AFB1A3AF6E0}" type="sibTrans" cxnId="{9FE742C1-1FD6-4A74-8CD2-9BB79903DFDC}">
      <dgm:prSet/>
      <dgm:spPr/>
      <dgm:t>
        <a:bodyPr/>
        <a:lstStyle/>
        <a:p>
          <a:endParaRPr lang="en-GB"/>
        </a:p>
      </dgm:t>
    </dgm:pt>
    <dgm:pt modelId="{00A39F44-EF14-4583-AA59-BDBB9AF763C6}" type="pres">
      <dgm:prSet presAssocID="{FCFA7168-08D1-41A8-B4B7-142EBF6EB70D}" presName="Name0" presStyleCnt="0">
        <dgm:presLayoutVars>
          <dgm:chMax val="7"/>
          <dgm:chPref val="7"/>
          <dgm:dir/>
        </dgm:presLayoutVars>
      </dgm:prSet>
      <dgm:spPr/>
    </dgm:pt>
    <dgm:pt modelId="{1B2DA36D-F4F8-4BD4-92F8-A603C41EB8A7}" type="pres">
      <dgm:prSet presAssocID="{FCFA7168-08D1-41A8-B4B7-142EBF6EB70D}" presName="Name1" presStyleCnt="0"/>
      <dgm:spPr/>
    </dgm:pt>
    <dgm:pt modelId="{B6AB9E40-FC74-4BB0-B1FE-14C86076AC9F}" type="pres">
      <dgm:prSet presAssocID="{FCFA7168-08D1-41A8-B4B7-142EBF6EB70D}" presName="cycle" presStyleCnt="0"/>
      <dgm:spPr/>
    </dgm:pt>
    <dgm:pt modelId="{BC3A27BE-3C02-4883-B77D-8384B87E3941}" type="pres">
      <dgm:prSet presAssocID="{FCFA7168-08D1-41A8-B4B7-142EBF6EB70D}" presName="srcNode" presStyleLbl="node1" presStyleIdx="0" presStyleCnt="6"/>
      <dgm:spPr/>
    </dgm:pt>
    <dgm:pt modelId="{ECEF7B64-2FF1-425E-9CE7-82BE88031B7E}" type="pres">
      <dgm:prSet presAssocID="{FCFA7168-08D1-41A8-B4B7-142EBF6EB70D}" presName="conn" presStyleLbl="parChTrans1D2" presStyleIdx="0" presStyleCnt="1"/>
      <dgm:spPr/>
    </dgm:pt>
    <dgm:pt modelId="{94078282-264C-4F5D-86BD-A9989BA2DE01}" type="pres">
      <dgm:prSet presAssocID="{FCFA7168-08D1-41A8-B4B7-142EBF6EB70D}" presName="extraNode" presStyleLbl="node1" presStyleIdx="0" presStyleCnt="6"/>
      <dgm:spPr/>
    </dgm:pt>
    <dgm:pt modelId="{D5D639EB-731D-498E-94D5-D7222A32601F}" type="pres">
      <dgm:prSet presAssocID="{FCFA7168-08D1-41A8-B4B7-142EBF6EB70D}" presName="dstNode" presStyleLbl="node1" presStyleIdx="0" presStyleCnt="6"/>
      <dgm:spPr/>
    </dgm:pt>
    <dgm:pt modelId="{46A338F0-76E0-478B-829E-1855E1C44860}" type="pres">
      <dgm:prSet presAssocID="{234FDAE5-EC07-467F-A7A3-0B6DB7CFA811}" presName="text_1" presStyleLbl="node1" presStyleIdx="0" presStyleCnt="6">
        <dgm:presLayoutVars>
          <dgm:bulletEnabled val="1"/>
        </dgm:presLayoutVars>
      </dgm:prSet>
      <dgm:spPr/>
    </dgm:pt>
    <dgm:pt modelId="{E1ED627A-1595-4E85-B556-34E1D4B951AA}" type="pres">
      <dgm:prSet presAssocID="{234FDAE5-EC07-467F-A7A3-0B6DB7CFA811}" presName="accent_1" presStyleCnt="0"/>
      <dgm:spPr/>
    </dgm:pt>
    <dgm:pt modelId="{4B930300-2148-4B1D-A50A-CB38E49F1E08}" type="pres">
      <dgm:prSet presAssocID="{234FDAE5-EC07-467F-A7A3-0B6DB7CFA811}" presName="accentRepeatNode" presStyleLbl="solidFgAcc1" presStyleIdx="0" presStyleCnt="6"/>
      <dgm:spPr/>
    </dgm:pt>
    <dgm:pt modelId="{282B1B0D-9812-4752-9B89-AAF70B455CA2}" type="pres">
      <dgm:prSet presAssocID="{AC0D96D0-6A65-4C76-A7FA-ABE2F3E3B03A}" presName="text_2" presStyleLbl="node1" presStyleIdx="1" presStyleCnt="6">
        <dgm:presLayoutVars>
          <dgm:bulletEnabled val="1"/>
        </dgm:presLayoutVars>
      </dgm:prSet>
      <dgm:spPr/>
    </dgm:pt>
    <dgm:pt modelId="{8CC98DDE-C12A-4965-92F6-9A8B6F1B2556}" type="pres">
      <dgm:prSet presAssocID="{AC0D96D0-6A65-4C76-A7FA-ABE2F3E3B03A}" presName="accent_2" presStyleCnt="0"/>
      <dgm:spPr/>
    </dgm:pt>
    <dgm:pt modelId="{79582509-10DC-40C3-A406-C6630C1A7616}" type="pres">
      <dgm:prSet presAssocID="{AC0D96D0-6A65-4C76-A7FA-ABE2F3E3B03A}" presName="accentRepeatNode" presStyleLbl="solidFgAcc1" presStyleIdx="1" presStyleCnt="6"/>
      <dgm:spPr/>
    </dgm:pt>
    <dgm:pt modelId="{50C7CDFC-AE26-4F80-AD72-56769180180D}" type="pres">
      <dgm:prSet presAssocID="{6F548E18-70FD-460F-97CA-F2138A223E6B}" presName="text_3" presStyleLbl="node1" presStyleIdx="2" presStyleCnt="6">
        <dgm:presLayoutVars>
          <dgm:bulletEnabled val="1"/>
        </dgm:presLayoutVars>
      </dgm:prSet>
      <dgm:spPr/>
    </dgm:pt>
    <dgm:pt modelId="{8FA6A8E4-F718-439B-B64F-E4A27DFDFE7F}" type="pres">
      <dgm:prSet presAssocID="{6F548E18-70FD-460F-97CA-F2138A223E6B}" presName="accent_3" presStyleCnt="0"/>
      <dgm:spPr/>
    </dgm:pt>
    <dgm:pt modelId="{3BC85464-66C1-49D9-915B-6F121714D9C5}" type="pres">
      <dgm:prSet presAssocID="{6F548E18-70FD-460F-97CA-F2138A223E6B}" presName="accentRepeatNode" presStyleLbl="solidFgAcc1" presStyleIdx="2" presStyleCnt="6"/>
      <dgm:spPr/>
    </dgm:pt>
    <dgm:pt modelId="{B3923892-4B8C-43A1-8CE4-C4657F1D484B}" type="pres">
      <dgm:prSet presAssocID="{68996F74-BF0C-4F8E-9009-A2A03AC0AE03}" presName="text_4" presStyleLbl="node1" presStyleIdx="3" presStyleCnt="6">
        <dgm:presLayoutVars>
          <dgm:bulletEnabled val="1"/>
        </dgm:presLayoutVars>
      </dgm:prSet>
      <dgm:spPr/>
    </dgm:pt>
    <dgm:pt modelId="{D62B0DA2-160D-4B3C-BD0E-6B98F1A1E62D}" type="pres">
      <dgm:prSet presAssocID="{68996F74-BF0C-4F8E-9009-A2A03AC0AE03}" presName="accent_4" presStyleCnt="0"/>
      <dgm:spPr/>
    </dgm:pt>
    <dgm:pt modelId="{8CC0C692-74AF-4B1D-AFCA-59AEA9871CE7}" type="pres">
      <dgm:prSet presAssocID="{68996F74-BF0C-4F8E-9009-A2A03AC0AE03}" presName="accentRepeatNode" presStyleLbl="solidFgAcc1" presStyleIdx="3" presStyleCnt="6"/>
      <dgm:spPr/>
    </dgm:pt>
    <dgm:pt modelId="{C1AC1034-C39B-41FC-BD0E-CC4AB437A204}" type="pres">
      <dgm:prSet presAssocID="{E1CC8723-6F8D-46E7-AEE0-44EF9A8905DF}" presName="text_5" presStyleLbl="node1" presStyleIdx="4" presStyleCnt="6">
        <dgm:presLayoutVars>
          <dgm:bulletEnabled val="1"/>
        </dgm:presLayoutVars>
      </dgm:prSet>
      <dgm:spPr/>
    </dgm:pt>
    <dgm:pt modelId="{964344D4-689A-4B8A-AD58-69E7374469E0}" type="pres">
      <dgm:prSet presAssocID="{E1CC8723-6F8D-46E7-AEE0-44EF9A8905DF}" presName="accent_5" presStyleCnt="0"/>
      <dgm:spPr/>
    </dgm:pt>
    <dgm:pt modelId="{1F6FF0A0-59A5-4AD6-8CB7-5299D5AD9820}" type="pres">
      <dgm:prSet presAssocID="{E1CC8723-6F8D-46E7-AEE0-44EF9A8905DF}" presName="accentRepeatNode" presStyleLbl="solidFgAcc1" presStyleIdx="4" presStyleCnt="6"/>
      <dgm:spPr/>
    </dgm:pt>
    <dgm:pt modelId="{3E289255-28CE-4F8A-8DD4-B599A3135083}" type="pres">
      <dgm:prSet presAssocID="{4A066DE6-0FD0-4DF0-8121-FEC7DF76827A}" presName="text_6" presStyleLbl="node1" presStyleIdx="5" presStyleCnt="6">
        <dgm:presLayoutVars>
          <dgm:bulletEnabled val="1"/>
        </dgm:presLayoutVars>
      </dgm:prSet>
      <dgm:spPr/>
    </dgm:pt>
    <dgm:pt modelId="{359526EA-885E-4DEE-B253-46082F2EC954}" type="pres">
      <dgm:prSet presAssocID="{4A066DE6-0FD0-4DF0-8121-FEC7DF76827A}" presName="accent_6" presStyleCnt="0"/>
      <dgm:spPr/>
    </dgm:pt>
    <dgm:pt modelId="{3C8796A0-78CD-4B56-8FFA-62D5C0487B30}" type="pres">
      <dgm:prSet presAssocID="{4A066DE6-0FD0-4DF0-8121-FEC7DF76827A}" presName="accentRepeatNode" presStyleLbl="solidFgAcc1" presStyleIdx="5" presStyleCnt="6"/>
      <dgm:spPr/>
    </dgm:pt>
  </dgm:ptLst>
  <dgm:cxnLst>
    <dgm:cxn modelId="{13F8C40A-0A65-42E4-8AA0-1213DAE8B82A}" srcId="{FCFA7168-08D1-41A8-B4B7-142EBF6EB70D}" destId="{E1CC8723-6F8D-46E7-AEE0-44EF9A8905DF}" srcOrd="4" destOrd="0" parTransId="{984CDB37-4901-4C19-A1A1-30A06C6461B7}" sibTransId="{AA474C7D-1F75-4774-9E76-05D1B551E9B0}"/>
    <dgm:cxn modelId="{FB8B8829-5E74-4452-8B94-87818F968152}" type="presOf" srcId="{6F548E18-70FD-460F-97CA-F2138A223E6B}" destId="{50C7CDFC-AE26-4F80-AD72-56769180180D}" srcOrd="0" destOrd="0" presId="urn:microsoft.com/office/officeart/2008/layout/VerticalCurvedList"/>
    <dgm:cxn modelId="{F021902C-FB50-48A8-9BA1-085C528F1B99}" type="presOf" srcId="{FCFA7168-08D1-41A8-B4B7-142EBF6EB70D}" destId="{00A39F44-EF14-4583-AA59-BDBB9AF763C6}" srcOrd="0" destOrd="0" presId="urn:microsoft.com/office/officeart/2008/layout/VerticalCurvedList"/>
    <dgm:cxn modelId="{09B29C68-1719-403A-88AE-B1FCDFDF45D6}" srcId="{FCFA7168-08D1-41A8-B4B7-142EBF6EB70D}" destId="{234FDAE5-EC07-467F-A7A3-0B6DB7CFA811}" srcOrd="0" destOrd="0" parTransId="{68A9D702-24AA-4E06-B0C6-F3EA2DED9D8D}" sibTransId="{94D3A213-C8A9-45AC-BA04-9DCE33F00520}"/>
    <dgm:cxn modelId="{1F0A4370-D19D-46D2-B6B6-6CCE21786546}" type="presOf" srcId="{AC0D96D0-6A65-4C76-A7FA-ABE2F3E3B03A}" destId="{282B1B0D-9812-4752-9B89-AAF70B455CA2}" srcOrd="0" destOrd="0" presId="urn:microsoft.com/office/officeart/2008/layout/VerticalCurvedList"/>
    <dgm:cxn modelId="{EED2CD92-6D8F-4CBF-BD5C-B3D02D60CDDD}" srcId="{FCFA7168-08D1-41A8-B4B7-142EBF6EB70D}" destId="{AC0D96D0-6A65-4C76-A7FA-ABE2F3E3B03A}" srcOrd="1" destOrd="0" parTransId="{DAF4AADC-AF0D-4828-BAAF-8B98FC3D735E}" sibTransId="{A9FFCACE-07BE-41A3-94EA-0218A3EBA47E}"/>
    <dgm:cxn modelId="{47B5D89B-491B-439D-A959-44D9A0D61A8B}" type="presOf" srcId="{E1CC8723-6F8D-46E7-AEE0-44EF9A8905DF}" destId="{C1AC1034-C39B-41FC-BD0E-CC4AB437A204}" srcOrd="0" destOrd="0" presId="urn:microsoft.com/office/officeart/2008/layout/VerticalCurvedList"/>
    <dgm:cxn modelId="{BB37D2B3-699B-47F9-85C5-17DE14704065}" srcId="{FCFA7168-08D1-41A8-B4B7-142EBF6EB70D}" destId="{6F548E18-70FD-460F-97CA-F2138A223E6B}" srcOrd="2" destOrd="0" parTransId="{3CC492DD-7FA9-42AD-9F0F-1A32FD367181}" sibTransId="{E2DA62CE-6417-45AB-9EB4-C617EEA0EA78}"/>
    <dgm:cxn modelId="{7F9F8FBD-743F-412A-A127-A7D06823E7E3}" type="presOf" srcId="{4A066DE6-0FD0-4DF0-8121-FEC7DF76827A}" destId="{3E289255-28CE-4F8A-8DD4-B599A3135083}" srcOrd="0" destOrd="0" presId="urn:microsoft.com/office/officeart/2008/layout/VerticalCurvedList"/>
    <dgm:cxn modelId="{12CC71BE-7172-4339-B247-0FB8BD64C0CF}" type="presOf" srcId="{68996F74-BF0C-4F8E-9009-A2A03AC0AE03}" destId="{B3923892-4B8C-43A1-8CE4-C4657F1D484B}" srcOrd="0" destOrd="0" presId="urn:microsoft.com/office/officeart/2008/layout/VerticalCurvedList"/>
    <dgm:cxn modelId="{9FE742C1-1FD6-4A74-8CD2-9BB79903DFDC}" srcId="{FCFA7168-08D1-41A8-B4B7-142EBF6EB70D}" destId="{4A066DE6-0FD0-4DF0-8121-FEC7DF76827A}" srcOrd="5" destOrd="0" parTransId="{CE5874A7-C10D-49D4-B781-2B4CDCC800F1}" sibTransId="{0EB072B0-252A-4B8B-A02F-1AFB1A3AF6E0}"/>
    <dgm:cxn modelId="{C9BD0FC6-3AEF-4D97-BE94-72875547858A}" type="presOf" srcId="{94D3A213-C8A9-45AC-BA04-9DCE33F00520}" destId="{ECEF7B64-2FF1-425E-9CE7-82BE88031B7E}" srcOrd="0" destOrd="0" presId="urn:microsoft.com/office/officeart/2008/layout/VerticalCurvedList"/>
    <dgm:cxn modelId="{E06E05F7-D5EC-4ABB-A92D-A0D424DF9F88}" type="presOf" srcId="{234FDAE5-EC07-467F-A7A3-0B6DB7CFA811}" destId="{46A338F0-76E0-478B-829E-1855E1C44860}" srcOrd="0" destOrd="0" presId="urn:microsoft.com/office/officeart/2008/layout/VerticalCurvedList"/>
    <dgm:cxn modelId="{79ECE0FF-71CE-49F1-A13E-B2F36729781D}" srcId="{FCFA7168-08D1-41A8-B4B7-142EBF6EB70D}" destId="{68996F74-BF0C-4F8E-9009-A2A03AC0AE03}" srcOrd="3" destOrd="0" parTransId="{C8F52486-946C-4062-8A89-F8480317A900}" sibTransId="{DEB409D6-75F5-4E30-9F7A-8391EBE4AF21}"/>
    <dgm:cxn modelId="{064B2BD8-DF43-40EA-9360-6FBEB4A3B0CE}" type="presParOf" srcId="{00A39F44-EF14-4583-AA59-BDBB9AF763C6}" destId="{1B2DA36D-F4F8-4BD4-92F8-A603C41EB8A7}" srcOrd="0" destOrd="0" presId="urn:microsoft.com/office/officeart/2008/layout/VerticalCurvedList"/>
    <dgm:cxn modelId="{755BDB04-4E81-4F71-8200-F9D7479EA503}" type="presParOf" srcId="{1B2DA36D-F4F8-4BD4-92F8-A603C41EB8A7}" destId="{B6AB9E40-FC74-4BB0-B1FE-14C86076AC9F}" srcOrd="0" destOrd="0" presId="urn:microsoft.com/office/officeart/2008/layout/VerticalCurvedList"/>
    <dgm:cxn modelId="{58273385-58F3-47C5-A378-5B6E74C65C57}" type="presParOf" srcId="{B6AB9E40-FC74-4BB0-B1FE-14C86076AC9F}" destId="{BC3A27BE-3C02-4883-B77D-8384B87E3941}" srcOrd="0" destOrd="0" presId="urn:microsoft.com/office/officeart/2008/layout/VerticalCurvedList"/>
    <dgm:cxn modelId="{41E37CAC-5085-472B-B67E-52A09BB188D4}" type="presParOf" srcId="{B6AB9E40-FC74-4BB0-B1FE-14C86076AC9F}" destId="{ECEF7B64-2FF1-425E-9CE7-82BE88031B7E}" srcOrd="1" destOrd="0" presId="urn:microsoft.com/office/officeart/2008/layout/VerticalCurvedList"/>
    <dgm:cxn modelId="{15672311-0555-44BB-A4DD-8211859160DD}" type="presParOf" srcId="{B6AB9E40-FC74-4BB0-B1FE-14C86076AC9F}" destId="{94078282-264C-4F5D-86BD-A9989BA2DE01}" srcOrd="2" destOrd="0" presId="urn:microsoft.com/office/officeart/2008/layout/VerticalCurvedList"/>
    <dgm:cxn modelId="{13B52F13-DA6B-4F07-892E-940A50294DBF}" type="presParOf" srcId="{B6AB9E40-FC74-4BB0-B1FE-14C86076AC9F}" destId="{D5D639EB-731D-498E-94D5-D7222A32601F}" srcOrd="3" destOrd="0" presId="urn:microsoft.com/office/officeart/2008/layout/VerticalCurvedList"/>
    <dgm:cxn modelId="{F2CCFA66-B74A-45DE-92BC-E4B1100895B7}" type="presParOf" srcId="{1B2DA36D-F4F8-4BD4-92F8-A603C41EB8A7}" destId="{46A338F0-76E0-478B-829E-1855E1C44860}" srcOrd="1" destOrd="0" presId="urn:microsoft.com/office/officeart/2008/layout/VerticalCurvedList"/>
    <dgm:cxn modelId="{4A894326-CC2B-4563-B1B7-9D332B0395CF}" type="presParOf" srcId="{1B2DA36D-F4F8-4BD4-92F8-A603C41EB8A7}" destId="{E1ED627A-1595-4E85-B556-34E1D4B951AA}" srcOrd="2" destOrd="0" presId="urn:microsoft.com/office/officeart/2008/layout/VerticalCurvedList"/>
    <dgm:cxn modelId="{05A2052D-3083-4364-8E11-E8D4D8B8928F}" type="presParOf" srcId="{E1ED627A-1595-4E85-B556-34E1D4B951AA}" destId="{4B930300-2148-4B1D-A50A-CB38E49F1E08}" srcOrd="0" destOrd="0" presId="urn:microsoft.com/office/officeart/2008/layout/VerticalCurvedList"/>
    <dgm:cxn modelId="{53A460E5-3BB3-453B-A787-1C0603529D58}" type="presParOf" srcId="{1B2DA36D-F4F8-4BD4-92F8-A603C41EB8A7}" destId="{282B1B0D-9812-4752-9B89-AAF70B455CA2}" srcOrd="3" destOrd="0" presId="urn:microsoft.com/office/officeart/2008/layout/VerticalCurvedList"/>
    <dgm:cxn modelId="{802E42A4-05E0-4A78-90D9-1FCDEE73835B}" type="presParOf" srcId="{1B2DA36D-F4F8-4BD4-92F8-A603C41EB8A7}" destId="{8CC98DDE-C12A-4965-92F6-9A8B6F1B2556}" srcOrd="4" destOrd="0" presId="urn:microsoft.com/office/officeart/2008/layout/VerticalCurvedList"/>
    <dgm:cxn modelId="{30F8C45A-A652-49F0-9D37-28FF6EFC58D1}" type="presParOf" srcId="{8CC98DDE-C12A-4965-92F6-9A8B6F1B2556}" destId="{79582509-10DC-40C3-A406-C6630C1A7616}" srcOrd="0" destOrd="0" presId="urn:microsoft.com/office/officeart/2008/layout/VerticalCurvedList"/>
    <dgm:cxn modelId="{E217D623-C033-43A7-99F3-833EC3F09F85}" type="presParOf" srcId="{1B2DA36D-F4F8-4BD4-92F8-A603C41EB8A7}" destId="{50C7CDFC-AE26-4F80-AD72-56769180180D}" srcOrd="5" destOrd="0" presId="urn:microsoft.com/office/officeart/2008/layout/VerticalCurvedList"/>
    <dgm:cxn modelId="{F51B61B9-C818-4157-BD8C-904C1CABB0C9}" type="presParOf" srcId="{1B2DA36D-F4F8-4BD4-92F8-A603C41EB8A7}" destId="{8FA6A8E4-F718-439B-B64F-E4A27DFDFE7F}" srcOrd="6" destOrd="0" presId="urn:microsoft.com/office/officeart/2008/layout/VerticalCurvedList"/>
    <dgm:cxn modelId="{EBD16DB7-2DEF-4048-9A0E-6F7BAFC0C2A3}" type="presParOf" srcId="{8FA6A8E4-F718-439B-B64F-E4A27DFDFE7F}" destId="{3BC85464-66C1-49D9-915B-6F121714D9C5}" srcOrd="0" destOrd="0" presId="urn:microsoft.com/office/officeart/2008/layout/VerticalCurvedList"/>
    <dgm:cxn modelId="{C513963E-32AB-42C2-8F7C-2E0FE50E996B}" type="presParOf" srcId="{1B2DA36D-F4F8-4BD4-92F8-A603C41EB8A7}" destId="{B3923892-4B8C-43A1-8CE4-C4657F1D484B}" srcOrd="7" destOrd="0" presId="urn:microsoft.com/office/officeart/2008/layout/VerticalCurvedList"/>
    <dgm:cxn modelId="{5FEB2654-29F8-4A66-BF0F-09020CDBA50C}" type="presParOf" srcId="{1B2DA36D-F4F8-4BD4-92F8-A603C41EB8A7}" destId="{D62B0DA2-160D-4B3C-BD0E-6B98F1A1E62D}" srcOrd="8" destOrd="0" presId="urn:microsoft.com/office/officeart/2008/layout/VerticalCurvedList"/>
    <dgm:cxn modelId="{5C0867C2-36B1-41F8-8A1C-9687CA42E4B6}" type="presParOf" srcId="{D62B0DA2-160D-4B3C-BD0E-6B98F1A1E62D}" destId="{8CC0C692-74AF-4B1D-AFCA-59AEA9871CE7}" srcOrd="0" destOrd="0" presId="urn:microsoft.com/office/officeart/2008/layout/VerticalCurvedList"/>
    <dgm:cxn modelId="{E5342737-2ECE-4F78-9051-18A48494D0F7}" type="presParOf" srcId="{1B2DA36D-F4F8-4BD4-92F8-A603C41EB8A7}" destId="{C1AC1034-C39B-41FC-BD0E-CC4AB437A204}" srcOrd="9" destOrd="0" presId="urn:microsoft.com/office/officeart/2008/layout/VerticalCurvedList"/>
    <dgm:cxn modelId="{60BD60F5-18AD-481E-8425-E5553AB9571A}" type="presParOf" srcId="{1B2DA36D-F4F8-4BD4-92F8-A603C41EB8A7}" destId="{964344D4-689A-4B8A-AD58-69E7374469E0}" srcOrd="10" destOrd="0" presId="urn:microsoft.com/office/officeart/2008/layout/VerticalCurvedList"/>
    <dgm:cxn modelId="{B13B3D07-A6F5-4A40-A848-681E6AD2A968}" type="presParOf" srcId="{964344D4-689A-4B8A-AD58-69E7374469E0}" destId="{1F6FF0A0-59A5-4AD6-8CB7-5299D5AD9820}" srcOrd="0" destOrd="0" presId="urn:microsoft.com/office/officeart/2008/layout/VerticalCurvedList"/>
    <dgm:cxn modelId="{7EBC6175-B496-498B-BE61-14922867DC6C}" type="presParOf" srcId="{1B2DA36D-F4F8-4BD4-92F8-A603C41EB8A7}" destId="{3E289255-28CE-4F8A-8DD4-B599A3135083}" srcOrd="11" destOrd="0" presId="urn:microsoft.com/office/officeart/2008/layout/VerticalCurvedList"/>
    <dgm:cxn modelId="{4FF12C5F-825B-4FDE-BB9A-F72B598E7DDF}" type="presParOf" srcId="{1B2DA36D-F4F8-4BD4-92F8-A603C41EB8A7}" destId="{359526EA-885E-4DEE-B253-46082F2EC954}" srcOrd="12" destOrd="0" presId="urn:microsoft.com/office/officeart/2008/layout/VerticalCurvedList"/>
    <dgm:cxn modelId="{5C60D902-925E-4E91-8EA0-2A3DC13FA136}" type="presParOf" srcId="{359526EA-885E-4DEE-B253-46082F2EC954}" destId="{3C8796A0-78CD-4B56-8FFA-62D5C0487B3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8C26AD-B529-4E7F-8534-BFE793685C54}" type="doc">
      <dgm:prSet loTypeId="urn:microsoft.com/office/officeart/2008/layout/VerticalCurvedList" loCatId="list" qsTypeId="urn:microsoft.com/office/officeart/2005/8/quickstyle/simple1" qsCatId="simple" csTypeId="urn:microsoft.com/office/officeart/2005/8/colors/accent2_3" csCatId="accent2" phldr="1"/>
      <dgm:spPr/>
      <dgm:t>
        <a:bodyPr/>
        <a:lstStyle/>
        <a:p>
          <a:endParaRPr lang="en-GB"/>
        </a:p>
      </dgm:t>
    </dgm:pt>
    <dgm:pt modelId="{44D0ECF0-C068-44B8-B2A1-FCA328CCE798}">
      <dgm:prSet phldrT="[Text]"/>
      <dgm:spPr/>
      <dgm:t>
        <a:bodyPr/>
        <a:lstStyle/>
        <a:p>
          <a:r>
            <a:rPr lang="en-GB" dirty="0"/>
            <a:t>Referees room (tidiness and collaboration)</a:t>
          </a:r>
        </a:p>
      </dgm:t>
    </dgm:pt>
    <dgm:pt modelId="{4C102179-1535-49B2-80AD-030F14D62B52}" type="parTrans" cxnId="{E8933D01-BE3B-4FA0-B114-53DD777BDED6}">
      <dgm:prSet/>
      <dgm:spPr/>
      <dgm:t>
        <a:bodyPr/>
        <a:lstStyle/>
        <a:p>
          <a:endParaRPr lang="en-GB"/>
        </a:p>
      </dgm:t>
    </dgm:pt>
    <dgm:pt modelId="{7B4A193C-DE55-4098-9E5B-C825C042DCB9}" type="sibTrans" cxnId="{E8933D01-BE3B-4FA0-B114-53DD777BDED6}">
      <dgm:prSet/>
      <dgm:spPr/>
      <dgm:t>
        <a:bodyPr/>
        <a:lstStyle/>
        <a:p>
          <a:endParaRPr lang="en-GB"/>
        </a:p>
      </dgm:t>
    </dgm:pt>
    <dgm:pt modelId="{2E89B3CC-0DFD-4602-B008-3CEB467C43A1}">
      <dgm:prSet/>
      <dgm:spPr/>
      <dgm:t>
        <a:bodyPr/>
        <a:lstStyle/>
        <a:p>
          <a:r>
            <a:rPr lang="en-GB"/>
            <a:t>Bout watching (where we sit/stand)</a:t>
          </a:r>
          <a:endParaRPr lang="en-GB" dirty="0"/>
        </a:p>
      </dgm:t>
    </dgm:pt>
    <dgm:pt modelId="{657B2392-FD94-49EC-AEFD-B8C44059B078}" type="parTrans" cxnId="{1BE0512E-83C6-4D5D-9E7B-3D4DD90BAB22}">
      <dgm:prSet/>
      <dgm:spPr/>
      <dgm:t>
        <a:bodyPr/>
        <a:lstStyle/>
        <a:p>
          <a:endParaRPr lang="en-GB"/>
        </a:p>
      </dgm:t>
    </dgm:pt>
    <dgm:pt modelId="{05011E34-69BE-45F8-9EAF-F514B0B0B631}" type="sibTrans" cxnId="{1BE0512E-83C6-4D5D-9E7B-3D4DD90BAB22}">
      <dgm:prSet/>
      <dgm:spPr/>
      <dgm:t>
        <a:bodyPr/>
        <a:lstStyle/>
        <a:p>
          <a:endParaRPr lang="en-GB"/>
        </a:p>
      </dgm:t>
    </dgm:pt>
    <dgm:pt modelId="{D15B0BDA-0442-44CE-97D6-00CC2B6C16B3}">
      <dgm:prSet/>
      <dgm:spPr/>
      <dgm:t>
        <a:bodyPr/>
        <a:lstStyle/>
        <a:p>
          <a:r>
            <a:rPr lang="en-GB"/>
            <a:t>Talking behind referees back (about calls/behaviour)</a:t>
          </a:r>
          <a:endParaRPr lang="en-GB" dirty="0"/>
        </a:p>
      </dgm:t>
    </dgm:pt>
    <dgm:pt modelId="{9C40559A-113C-42F8-94BA-A55666A3EF91}" type="parTrans" cxnId="{083F1804-4B6E-4442-89F9-ED5692252F95}">
      <dgm:prSet/>
      <dgm:spPr/>
      <dgm:t>
        <a:bodyPr/>
        <a:lstStyle/>
        <a:p>
          <a:endParaRPr lang="en-GB"/>
        </a:p>
      </dgm:t>
    </dgm:pt>
    <dgm:pt modelId="{4F84D11C-DFCF-4620-AC38-0E6E27FC692E}" type="sibTrans" cxnId="{083F1804-4B6E-4442-89F9-ED5692252F95}">
      <dgm:prSet/>
      <dgm:spPr/>
      <dgm:t>
        <a:bodyPr/>
        <a:lstStyle/>
        <a:p>
          <a:endParaRPr lang="en-GB"/>
        </a:p>
      </dgm:t>
    </dgm:pt>
    <dgm:pt modelId="{293887FB-7E67-49D5-AE0A-C24E160F84A8}">
      <dgm:prSet/>
      <dgm:spPr/>
      <dgm:t>
        <a:bodyPr/>
        <a:lstStyle/>
        <a:p>
          <a:r>
            <a:rPr lang="en-GB" dirty="0"/>
            <a:t>Use of social media</a:t>
          </a:r>
        </a:p>
      </dgm:t>
    </dgm:pt>
    <dgm:pt modelId="{1F693769-320F-4FCF-A3AE-6057510DCD17}" type="parTrans" cxnId="{57E8F0E1-A3B0-4C7F-A1BD-6A32C25F058D}">
      <dgm:prSet/>
      <dgm:spPr/>
      <dgm:t>
        <a:bodyPr/>
        <a:lstStyle/>
        <a:p>
          <a:endParaRPr lang="en-GB"/>
        </a:p>
      </dgm:t>
    </dgm:pt>
    <dgm:pt modelId="{BD8D7D8F-9EE3-4692-BFDC-E6A100F1DDA2}" type="sibTrans" cxnId="{57E8F0E1-A3B0-4C7F-A1BD-6A32C25F058D}">
      <dgm:prSet/>
      <dgm:spPr/>
      <dgm:t>
        <a:bodyPr/>
        <a:lstStyle/>
        <a:p>
          <a:endParaRPr lang="en-GB"/>
        </a:p>
      </dgm:t>
    </dgm:pt>
    <dgm:pt modelId="{6F787AB0-8B4A-4009-8E6A-1FD0B434F23A}">
      <dgm:prSet/>
      <dgm:spPr/>
      <dgm:t>
        <a:bodyPr/>
        <a:lstStyle/>
        <a:p>
          <a:r>
            <a:rPr lang="en-GB"/>
            <a:t>Hotel room sharing</a:t>
          </a:r>
          <a:endParaRPr lang="en-GB" dirty="0"/>
        </a:p>
      </dgm:t>
    </dgm:pt>
    <dgm:pt modelId="{E92F822B-9361-4548-A88E-503D0962F6BB}" type="parTrans" cxnId="{18181524-97B8-4F7A-A319-C83836BD870C}">
      <dgm:prSet/>
      <dgm:spPr/>
      <dgm:t>
        <a:bodyPr/>
        <a:lstStyle/>
        <a:p>
          <a:endParaRPr lang="en-GB"/>
        </a:p>
      </dgm:t>
    </dgm:pt>
    <dgm:pt modelId="{8953252E-FAA2-4AD3-B9B4-D82F887F4B40}" type="sibTrans" cxnId="{18181524-97B8-4F7A-A319-C83836BD870C}">
      <dgm:prSet/>
      <dgm:spPr/>
      <dgm:t>
        <a:bodyPr/>
        <a:lstStyle/>
        <a:p>
          <a:endParaRPr lang="en-GB"/>
        </a:p>
      </dgm:t>
    </dgm:pt>
    <dgm:pt modelId="{81E23F20-EA1C-4EE2-AB68-AA9247A3E3EF}" type="pres">
      <dgm:prSet presAssocID="{048C26AD-B529-4E7F-8534-BFE793685C54}" presName="Name0" presStyleCnt="0">
        <dgm:presLayoutVars>
          <dgm:chMax val="7"/>
          <dgm:chPref val="7"/>
          <dgm:dir/>
        </dgm:presLayoutVars>
      </dgm:prSet>
      <dgm:spPr/>
    </dgm:pt>
    <dgm:pt modelId="{C9C2335F-948F-47F3-9CBD-B9CF0A373885}" type="pres">
      <dgm:prSet presAssocID="{048C26AD-B529-4E7F-8534-BFE793685C54}" presName="Name1" presStyleCnt="0"/>
      <dgm:spPr/>
    </dgm:pt>
    <dgm:pt modelId="{4A2EBBB1-EDC0-457E-B16F-8550642473E4}" type="pres">
      <dgm:prSet presAssocID="{048C26AD-B529-4E7F-8534-BFE793685C54}" presName="cycle" presStyleCnt="0"/>
      <dgm:spPr/>
    </dgm:pt>
    <dgm:pt modelId="{8BAFFDEE-B130-45DA-A696-7E9109E63C2C}" type="pres">
      <dgm:prSet presAssocID="{048C26AD-B529-4E7F-8534-BFE793685C54}" presName="srcNode" presStyleLbl="node1" presStyleIdx="0" presStyleCnt="5"/>
      <dgm:spPr/>
    </dgm:pt>
    <dgm:pt modelId="{4578B983-4C1D-4045-8869-D737713304CD}" type="pres">
      <dgm:prSet presAssocID="{048C26AD-B529-4E7F-8534-BFE793685C54}" presName="conn" presStyleLbl="parChTrans1D2" presStyleIdx="0" presStyleCnt="1"/>
      <dgm:spPr/>
    </dgm:pt>
    <dgm:pt modelId="{6E0D9AD8-FBD1-4947-AAB3-9364F399D5E8}" type="pres">
      <dgm:prSet presAssocID="{048C26AD-B529-4E7F-8534-BFE793685C54}" presName="extraNode" presStyleLbl="node1" presStyleIdx="0" presStyleCnt="5"/>
      <dgm:spPr/>
    </dgm:pt>
    <dgm:pt modelId="{52C7D537-CAFF-4B7B-8114-8B30C82B31AE}" type="pres">
      <dgm:prSet presAssocID="{048C26AD-B529-4E7F-8534-BFE793685C54}" presName="dstNode" presStyleLbl="node1" presStyleIdx="0" presStyleCnt="5"/>
      <dgm:spPr/>
    </dgm:pt>
    <dgm:pt modelId="{2ADED8D6-D499-4498-8086-9CB4AA98B8C0}" type="pres">
      <dgm:prSet presAssocID="{44D0ECF0-C068-44B8-B2A1-FCA328CCE798}" presName="text_1" presStyleLbl="node1" presStyleIdx="0" presStyleCnt="5">
        <dgm:presLayoutVars>
          <dgm:bulletEnabled val="1"/>
        </dgm:presLayoutVars>
      </dgm:prSet>
      <dgm:spPr/>
    </dgm:pt>
    <dgm:pt modelId="{28002596-9423-41C5-9FF4-03B271BCC7C3}" type="pres">
      <dgm:prSet presAssocID="{44D0ECF0-C068-44B8-B2A1-FCA328CCE798}" presName="accent_1" presStyleCnt="0"/>
      <dgm:spPr/>
    </dgm:pt>
    <dgm:pt modelId="{1DFE9A4A-72BD-4898-8FDD-8C879E506152}" type="pres">
      <dgm:prSet presAssocID="{44D0ECF0-C068-44B8-B2A1-FCA328CCE798}" presName="accentRepeatNode" presStyleLbl="solidFgAcc1" presStyleIdx="0" presStyleCnt="5"/>
      <dgm:spPr/>
    </dgm:pt>
    <dgm:pt modelId="{5527BDE1-9E4F-41E9-81E4-FC302230D397}" type="pres">
      <dgm:prSet presAssocID="{2E89B3CC-0DFD-4602-B008-3CEB467C43A1}" presName="text_2" presStyleLbl="node1" presStyleIdx="1" presStyleCnt="5">
        <dgm:presLayoutVars>
          <dgm:bulletEnabled val="1"/>
        </dgm:presLayoutVars>
      </dgm:prSet>
      <dgm:spPr/>
    </dgm:pt>
    <dgm:pt modelId="{581EDDE5-BB0A-4CF6-90FD-E9E6621D7E2B}" type="pres">
      <dgm:prSet presAssocID="{2E89B3CC-0DFD-4602-B008-3CEB467C43A1}" presName="accent_2" presStyleCnt="0"/>
      <dgm:spPr/>
    </dgm:pt>
    <dgm:pt modelId="{6B470DED-7A98-4B50-9372-D4A68D979E81}" type="pres">
      <dgm:prSet presAssocID="{2E89B3CC-0DFD-4602-B008-3CEB467C43A1}" presName="accentRepeatNode" presStyleLbl="solidFgAcc1" presStyleIdx="1" presStyleCnt="5"/>
      <dgm:spPr/>
    </dgm:pt>
    <dgm:pt modelId="{8AD4236A-DD86-4B61-9DD9-6E85F5D1A02F}" type="pres">
      <dgm:prSet presAssocID="{D15B0BDA-0442-44CE-97D6-00CC2B6C16B3}" presName="text_3" presStyleLbl="node1" presStyleIdx="2" presStyleCnt="5">
        <dgm:presLayoutVars>
          <dgm:bulletEnabled val="1"/>
        </dgm:presLayoutVars>
      </dgm:prSet>
      <dgm:spPr/>
    </dgm:pt>
    <dgm:pt modelId="{DCA4E02B-6A20-4E18-9C23-15B2377646C3}" type="pres">
      <dgm:prSet presAssocID="{D15B0BDA-0442-44CE-97D6-00CC2B6C16B3}" presName="accent_3" presStyleCnt="0"/>
      <dgm:spPr/>
    </dgm:pt>
    <dgm:pt modelId="{D1876B57-B87E-4172-A12C-5B6B980C66CC}" type="pres">
      <dgm:prSet presAssocID="{D15B0BDA-0442-44CE-97D6-00CC2B6C16B3}" presName="accentRepeatNode" presStyleLbl="solidFgAcc1" presStyleIdx="2" presStyleCnt="5"/>
      <dgm:spPr/>
    </dgm:pt>
    <dgm:pt modelId="{F0516BE0-29A2-459A-A19A-02640101611E}" type="pres">
      <dgm:prSet presAssocID="{293887FB-7E67-49D5-AE0A-C24E160F84A8}" presName="text_4" presStyleLbl="node1" presStyleIdx="3" presStyleCnt="5">
        <dgm:presLayoutVars>
          <dgm:bulletEnabled val="1"/>
        </dgm:presLayoutVars>
      </dgm:prSet>
      <dgm:spPr/>
    </dgm:pt>
    <dgm:pt modelId="{2A586302-8AB9-409D-BC35-910CD7618F74}" type="pres">
      <dgm:prSet presAssocID="{293887FB-7E67-49D5-AE0A-C24E160F84A8}" presName="accent_4" presStyleCnt="0"/>
      <dgm:spPr/>
    </dgm:pt>
    <dgm:pt modelId="{379B0279-AAD5-472F-9DC8-E1C8797B4F52}" type="pres">
      <dgm:prSet presAssocID="{293887FB-7E67-49D5-AE0A-C24E160F84A8}" presName="accentRepeatNode" presStyleLbl="solidFgAcc1" presStyleIdx="3" presStyleCnt="5"/>
      <dgm:spPr/>
    </dgm:pt>
    <dgm:pt modelId="{92789F83-1F94-4E4E-94D6-AC0161056FAF}" type="pres">
      <dgm:prSet presAssocID="{6F787AB0-8B4A-4009-8E6A-1FD0B434F23A}" presName="text_5" presStyleLbl="node1" presStyleIdx="4" presStyleCnt="5">
        <dgm:presLayoutVars>
          <dgm:bulletEnabled val="1"/>
        </dgm:presLayoutVars>
      </dgm:prSet>
      <dgm:spPr/>
    </dgm:pt>
    <dgm:pt modelId="{D3C87A79-57B3-44AA-9343-3491A19918B4}" type="pres">
      <dgm:prSet presAssocID="{6F787AB0-8B4A-4009-8E6A-1FD0B434F23A}" presName="accent_5" presStyleCnt="0"/>
      <dgm:spPr/>
    </dgm:pt>
    <dgm:pt modelId="{85EDC312-F757-4D0D-871F-38FB47BF72B9}" type="pres">
      <dgm:prSet presAssocID="{6F787AB0-8B4A-4009-8E6A-1FD0B434F23A}" presName="accentRepeatNode" presStyleLbl="solidFgAcc1" presStyleIdx="4" presStyleCnt="5"/>
      <dgm:spPr/>
    </dgm:pt>
  </dgm:ptLst>
  <dgm:cxnLst>
    <dgm:cxn modelId="{E8933D01-BE3B-4FA0-B114-53DD777BDED6}" srcId="{048C26AD-B529-4E7F-8534-BFE793685C54}" destId="{44D0ECF0-C068-44B8-B2A1-FCA328CCE798}" srcOrd="0" destOrd="0" parTransId="{4C102179-1535-49B2-80AD-030F14D62B52}" sibTransId="{7B4A193C-DE55-4098-9E5B-C825C042DCB9}"/>
    <dgm:cxn modelId="{083F1804-4B6E-4442-89F9-ED5692252F95}" srcId="{048C26AD-B529-4E7F-8534-BFE793685C54}" destId="{D15B0BDA-0442-44CE-97D6-00CC2B6C16B3}" srcOrd="2" destOrd="0" parTransId="{9C40559A-113C-42F8-94BA-A55666A3EF91}" sibTransId="{4F84D11C-DFCF-4620-AC38-0E6E27FC692E}"/>
    <dgm:cxn modelId="{9757F607-34B7-4F3E-8612-86710DD69519}" type="presOf" srcId="{44D0ECF0-C068-44B8-B2A1-FCA328CCE798}" destId="{2ADED8D6-D499-4498-8086-9CB4AA98B8C0}" srcOrd="0" destOrd="0" presId="urn:microsoft.com/office/officeart/2008/layout/VerticalCurvedList"/>
    <dgm:cxn modelId="{18181524-97B8-4F7A-A319-C83836BD870C}" srcId="{048C26AD-B529-4E7F-8534-BFE793685C54}" destId="{6F787AB0-8B4A-4009-8E6A-1FD0B434F23A}" srcOrd="4" destOrd="0" parTransId="{E92F822B-9361-4548-A88E-503D0962F6BB}" sibTransId="{8953252E-FAA2-4AD3-B9B4-D82F887F4B40}"/>
    <dgm:cxn modelId="{1BE0512E-83C6-4D5D-9E7B-3D4DD90BAB22}" srcId="{048C26AD-B529-4E7F-8534-BFE793685C54}" destId="{2E89B3CC-0DFD-4602-B008-3CEB467C43A1}" srcOrd="1" destOrd="0" parTransId="{657B2392-FD94-49EC-AEFD-B8C44059B078}" sibTransId="{05011E34-69BE-45F8-9EAF-F514B0B0B631}"/>
    <dgm:cxn modelId="{3375AA37-4D11-46C8-8759-F4F1F1EC33ED}" type="presOf" srcId="{293887FB-7E67-49D5-AE0A-C24E160F84A8}" destId="{F0516BE0-29A2-459A-A19A-02640101611E}" srcOrd="0" destOrd="0" presId="urn:microsoft.com/office/officeart/2008/layout/VerticalCurvedList"/>
    <dgm:cxn modelId="{CD85B352-FBF1-4260-AB93-9B4B6E3CC7BE}" type="presOf" srcId="{2E89B3CC-0DFD-4602-B008-3CEB467C43A1}" destId="{5527BDE1-9E4F-41E9-81E4-FC302230D397}" srcOrd="0" destOrd="0" presId="urn:microsoft.com/office/officeart/2008/layout/VerticalCurvedList"/>
    <dgm:cxn modelId="{BE003E66-B1F5-4234-83B0-773B2BE59D7F}" type="presOf" srcId="{6F787AB0-8B4A-4009-8E6A-1FD0B434F23A}" destId="{92789F83-1F94-4E4E-94D6-AC0161056FAF}" srcOrd="0" destOrd="0" presId="urn:microsoft.com/office/officeart/2008/layout/VerticalCurvedList"/>
    <dgm:cxn modelId="{1BC2C184-75E7-4228-AF22-4279627F3F3D}" type="presOf" srcId="{7B4A193C-DE55-4098-9E5B-C825C042DCB9}" destId="{4578B983-4C1D-4045-8869-D737713304CD}" srcOrd="0" destOrd="0" presId="urn:microsoft.com/office/officeart/2008/layout/VerticalCurvedList"/>
    <dgm:cxn modelId="{57E8F0E1-A3B0-4C7F-A1BD-6A32C25F058D}" srcId="{048C26AD-B529-4E7F-8534-BFE793685C54}" destId="{293887FB-7E67-49D5-AE0A-C24E160F84A8}" srcOrd="3" destOrd="0" parTransId="{1F693769-320F-4FCF-A3AE-6057510DCD17}" sibTransId="{BD8D7D8F-9EE3-4692-BFDC-E6A100F1DDA2}"/>
    <dgm:cxn modelId="{972C36EB-861F-42E1-AA98-95EEB13FF499}" type="presOf" srcId="{048C26AD-B529-4E7F-8534-BFE793685C54}" destId="{81E23F20-EA1C-4EE2-AB68-AA9247A3E3EF}" srcOrd="0" destOrd="0" presId="urn:microsoft.com/office/officeart/2008/layout/VerticalCurvedList"/>
    <dgm:cxn modelId="{A46350FF-A924-4A38-8879-97EDC110DEA1}" type="presOf" srcId="{D15B0BDA-0442-44CE-97D6-00CC2B6C16B3}" destId="{8AD4236A-DD86-4B61-9DD9-6E85F5D1A02F}" srcOrd="0" destOrd="0" presId="urn:microsoft.com/office/officeart/2008/layout/VerticalCurvedList"/>
    <dgm:cxn modelId="{1417AC85-DC03-4BB0-9783-CAEF39CFDAA0}" type="presParOf" srcId="{81E23F20-EA1C-4EE2-AB68-AA9247A3E3EF}" destId="{C9C2335F-948F-47F3-9CBD-B9CF0A373885}" srcOrd="0" destOrd="0" presId="urn:microsoft.com/office/officeart/2008/layout/VerticalCurvedList"/>
    <dgm:cxn modelId="{43C1CE09-515E-4D40-AC60-CBCDF02C77D7}" type="presParOf" srcId="{C9C2335F-948F-47F3-9CBD-B9CF0A373885}" destId="{4A2EBBB1-EDC0-457E-B16F-8550642473E4}" srcOrd="0" destOrd="0" presId="urn:microsoft.com/office/officeart/2008/layout/VerticalCurvedList"/>
    <dgm:cxn modelId="{B189ED82-8B1A-46E5-A7A4-41EED69D6363}" type="presParOf" srcId="{4A2EBBB1-EDC0-457E-B16F-8550642473E4}" destId="{8BAFFDEE-B130-45DA-A696-7E9109E63C2C}" srcOrd="0" destOrd="0" presId="urn:microsoft.com/office/officeart/2008/layout/VerticalCurvedList"/>
    <dgm:cxn modelId="{7DA2C72E-5EE8-4F51-B983-53B8B7B323AF}" type="presParOf" srcId="{4A2EBBB1-EDC0-457E-B16F-8550642473E4}" destId="{4578B983-4C1D-4045-8869-D737713304CD}" srcOrd="1" destOrd="0" presId="urn:microsoft.com/office/officeart/2008/layout/VerticalCurvedList"/>
    <dgm:cxn modelId="{570B1203-E02E-4B6F-9EB1-33C521978569}" type="presParOf" srcId="{4A2EBBB1-EDC0-457E-B16F-8550642473E4}" destId="{6E0D9AD8-FBD1-4947-AAB3-9364F399D5E8}" srcOrd="2" destOrd="0" presId="urn:microsoft.com/office/officeart/2008/layout/VerticalCurvedList"/>
    <dgm:cxn modelId="{C6A4A86D-6971-4E67-A584-9F145256D5CA}" type="presParOf" srcId="{4A2EBBB1-EDC0-457E-B16F-8550642473E4}" destId="{52C7D537-CAFF-4B7B-8114-8B30C82B31AE}" srcOrd="3" destOrd="0" presId="urn:microsoft.com/office/officeart/2008/layout/VerticalCurvedList"/>
    <dgm:cxn modelId="{43D2B983-77B0-4B05-A00B-E48709611CEA}" type="presParOf" srcId="{C9C2335F-948F-47F3-9CBD-B9CF0A373885}" destId="{2ADED8D6-D499-4498-8086-9CB4AA98B8C0}" srcOrd="1" destOrd="0" presId="urn:microsoft.com/office/officeart/2008/layout/VerticalCurvedList"/>
    <dgm:cxn modelId="{BB8B6679-C4A5-49E5-86C1-EF4573953864}" type="presParOf" srcId="{C9C2335F-948F-47F3-9CBD-B9CF0A373885}" destId="{28002596-9423-41C5-9FF4-03B271BCC7C3}" srcOrd="2" destOrd="0" presId="urn:microsoft.com/office/officeart/2008/layout/VerticalCurvedList"/>
    <dgm:cxn modelId="{BA68598F-0D66-46A4-BFBD-1AEF17464289}" type="presParOf" srcId="{28002596-9423-41C5-9FF4-03B271BCC7C3}" destId="{1DFE9A4A-72BD-4898-8FDD-8C879E506152}" srcOrd="0" destOrd="0" presId="urn:microsoft.com/office/officeart/2008/layout/VerticalCurvedList"/>
    <dgm:cxn modelId="{4246DA1D-A4FA-43AB-8106-A345B98D42E1}" type="presParOf" srcId="{C9C2335F-948F-47F3-9CBD-B9CF0A373885}" destId="{5527BDE1-9E4F-41E9-81E4-FC302230D397}" srcOrd="3" destOrd="0" presId="urn:microsoft.com/office/officeart/2008/layout/VerticalCurvedList"/>
    <dgm:cxn modelId="{547E5ACB-077B-4EF7-91FF-974E65A66372}" type="presParOf" srcId="{C9C2335F-948F-47F3-9CBD-B9CF0A373885}" destId="{581EDDE5-BB0A-4CF6-90FD-E9E6621D7E2B}" srcOrd="4" destOrd="0" presId="urn:microsoft.com/office/officeart/2008/layout/VerticalCurvedList"/>
    <dgm:cxn modelId="{1F34B0A4-8453-4F0A-B7FB-CC49420284BC}" type="presParOf" srcId="{581EDDE5-BB0A-4CF6-90FD-E9E6621D7E2B}" destId="{6B470DED-7A98-4B50-9372-D4A68D979E81}" srcOrd="0" destOrd="0" presId="urn:microsoft.com/office/officeart/2008/layout/VerticalCurvedList"/>
    <dgm:cxn modelId="{CB791035-DBDF-4DC1-9EC5-6A3F7610A2EF}" type="presParOf" srcId="{C9C2335F-948F-47F3-9CBD-B9CF0A373885}" destId="{8AD4236A-DD86-4B61-9DD9-6E85F5D1A02F}" srcOrd="5" destOrd="0" presId="urn:microsoft.com/office/officeart/2008/layout/VerticalCurvedList"/>
    <dgm:cxn modelId="{DFB18FA9-C791-47EE-8E04-7E41ADF57D42}" type="presParOf" srcId="{C9C2335F-948F-47F3-9CBD-B9CF0A373885}" destId="{DCA4E02B-6A20-4E18-9C23-15B2377646C3}" srcOrd="6" destOrd="0" presId="urn:microsoft.com/office/officeart/2008/layout/VerticalCurvedList"/>
    <dgm:cxn modelId="{885C6FD4-CB72-4E09-AE11-C3F467CFCAF5}" type="presParOf" srcId="{DCA4E02B-6A20-4E18-9C23-15B2377646C3}" destId="{D1876B57-B87E-4172-A12C-5B6B980C66CC}" srcOrd="0" destOrd="0" presId="urn:microsoft.com/office/officeart/2008/layout/VerticalCurvedList"/>
    <dgm:cxn modelId="{C2353D36-06DF-400D-AB2C-FF28484E140D}" type="presParOf" srcId="{C9C2335F-948F-47F3-9CBD-B9CF0A373885}" destId="{F0516BE0-29A2-459A-A19A-02640101611E}" srcOrd="7" destOrd="0" presId="urn:microsoft.com/office/officeart/2008/layout/VerticalCurvedList"/>
    <dgm:cxn modelId="{FA4CFFC1-2E1C-464F-BD54-6A31ED3AF2DE}" type="presParOf" srcId="{C9C2335F-948F-47F3-9CBD-B9CF0A373885}" destId="{2A586302-8AB9-409D-BC35-910CD7618F74}" srcOrd="8" destOrd="0" presId="urn:microsoft.com/office/officeart/2008/layout/VerticalCurvedList"/>
    <dgm:cxn modelId="{114FAD12-6079-4221-8E67-CE79771A6275}" type="presParOf" srcId="{2A586302-8AB9-409D-BC35-910CD7618F74}" destId="{379B0279-AAD5-472F-9DC8-E1C8797B4F52}" srcOrd="0" destOrd="0" presId="urn:microsoft.com/office/officeart/2008/layout/VerticalCurvedList"/>
    <dgm:cxn modelId="{504FCC05-7F2F-4482-A42D-53DF1DB99C01}" type="presParOf" srcId="{C9C2335F-948F-47F3-9CBD-B9CF0A373885}" destId="{92789F83-1F94-4E4E-94D6-AC0161056FAF}" srcOrd="9" destOrd="0" presId="urn:microsoft.com/office/officeart/2008/layout/VerticalCurvedList"/>
    <dgm:cxn modelId="{9009D9AA-704F-4A47-AC66-E8936A9E8F75}" type="presParOf" srcId="{C9C2335F-948F-47F3-9CBD-B9CF0A373885}" destId="{D3C87A79-57B3-44AA-9343-3491A19918B4}" srcOrd="10" destOrd="0" presId="urn:microsoft.com/office/officeart/2008/layout/VerticalCurvedList"/>
    <dgm:cxn modelId="{1BF00262-DE5C-4883-A745-39DDABABA417}" type="presParOf" srcId="{D3C87A79-57B3-44AA-9343-3491A19918B4}" destId="{85EDC312-F757-4D0D-871F-38FB47BF72B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31403D-2A15-4896-8220-A239C2873C19}">
      <dsp:nvSpPr>
        <dsp:cNvPr id="0" name=""/>
        <dsp:cNvSpPr/>
      </dsp:nvSpPr>
      <dsp:spPr>
        <a:xfrm>
          <a:off x="2741754" y="1540418"/>
          <a:ext cx="1957938" cy="1693696"/>
        </a:xfrm>
        <a:prstGeom prst="hexagon">
          <a:avLst>
            <a:gd name="adj" fmla="val 28570"/>
            <a:gd name="vf" fmla="val 115470"/>
          </a:avLst>
        </a:prstGeom>
        <a:solidFill>
          <a:schemeClr val="accent6"/>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cs-CZ" sz="1600" b="1" kern="1200" dirty="0"/>
            <a:t>REFEREE</a:t>
          </a:r>
        </a:p>
      </dsp:txBody>
      <dsp:txXfrm>
        <a:off x="3066212" y="1821087"/>
        <a:ext cx="1309022" cy="1132358"/>
      </dsp:txXfrm>
    </dsp:sp>
    <dsp:sp modelId="{CB7CC5FE-6F36-46BF-B3D9-7BCDC391E646}">
      <dsp:nvSpPr>
        <dsp:cNvPr id="0" name=""/>
        <dsp:cNvSpPr/>
      </dsp:nvSpPr>
      <dsp:spPr>
        <a:xfrm>
          <a:off x="3967800" y="730099"/>
          <a:ext cx="738724" cy="63650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C8AFD7-870C-43BD-9EFD-DFCE724028E1}">
      <dsp:nvSpPr>
        <dsp:cNvPr id="0" name=""/>
        <dsp:cNvSpPr/>
      </dsp:nvSpPr>
      <dsp:spPr>
        <a:xfrm>
          <a:off x="2939117" y="0"/>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DRESS CODE</a:t>
          </a:r>
        </a:p>
      </dsp:txBody>
      <dsp:txXfrm>
        <a:off x="3205020" y="230037"/>
        <a:ext cx="1072711" cy="928021"/>
      </dsp:txXfrm>
    </dsp:sp>
    <dsp:sp modelId="{D7C01925-F8D8-4A89-9DFB-243EA9D390CB}">
      <dsp:nvSpPr>
        <dsp:cNvPr id="0" name=""/>
        <dsp:cNvSpPr/>
      </dsp:nvSpPr>
      <dsp:spPr>
        <a:xfrm>
          <a:off x="4829949" y="1920031"/>
          <a:ext cx="738724" cy="63650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66B617-FBF5-4765-AAFB-0785EF68C0DD}">
      <dsp:nvSpPr>
        <dsp:cNvPr id="0" name=""/>
        <dsp:cNvSpPr/>
      </dsp:nvSpPr>
      <dsp:spPr>
        <a:xfrm>
          <a:off x="4393637" y="853771"/>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TIME MANAGEMENT</a:t>
          </a:r>
        </a:p>
      </dsp:txBody>
      <dsp:txXfrm>
        <a:off x="4659540" y="1083808"/>
        <a:ext cx="1072711" cy="928021"/>
      </dsp:txXfrm>
    </dsp:sp>
    <dsp:sp modelId="{A5609A5E-E20C-429A-8E60-4783C9045A0C}">
      <dsp:nvSpPr>
        <dsp:cNvPr id="0" name=""/>
        <dsp:cNvSpPr/>
      </dsp:nvSpPr>
      <dsp:spPr>
        <a:xfrm>
          <a:off x="4231045" y="3263242"/>
          <a:ext cx="738724" cy="63650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714054-4452-4645-9EF7-CA6441541554}">
      <dsp:nvSpPr>
        <dsp:cNvPr id="0" name=""/>
        <dsp:cNvSpPr/>
      </dsp:nvSpPr>
      <dsp:spPr>
        <a:xfrm>
          <a:off x="4393637" y="2532188"/>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IMPARTIALITY</a:t>
          </a:r>
        </a:p>
      </dsp:txBody>
      <dsp:txXfrm>
        <a:off x="4659540" y="2762225"/>
        <a:ext cx="1072711" cy="928021"/>
      </dsp:txXfrm>
    </dsp:sp>
    <dsp:sp modelId="{214BFF57-93BE-4C46-BDCF-8E3E7454241E}">
      <dsp:nvSpPr>
        <dsp:cNvPr id="0" name=""/>
        <dsp:cNvSpPr/>
      </dsp:nvSpPr>
      <dsp:spPr>
        <a:xfrm>
          <a:off x="2745398" y="3402672"/>
          <a:ext cx="738724" cy="63650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5B2C4D-CFE6-4896-8211-3F6D2B255F31}">
      <dsp:nvSpPr>
        <dsp:cNvPr id="0" name=""/>
        <dsp:cNvSpPr/>
      </dsp:nvSpPr>
      <dsp:spPr>
        <a:xfrm>
          <a:off x="2922109" y="3386915"/>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BEHAVIOUR</a:t>
          </a:r>
        </a:p>
      </dsp:txBody>
      <dsp:txXfrm>
        <a:off x="3188012" y="3616952"/>
        <a:ext cx="1072711" cy="928021"/>
      </dsp:txXfrm>
    </dsp:sp>
    <dsp:sp modelId="{D82C8AEB-3ECC-4A06-8A54-693347705C42}">
      <dsp:nvSpPr>
        <dsp:cNvPr id="0" name=""/>
        <dsp:cNvSpPr/>
      </dsp:nvSpPr>
      <dsp:spPr>
        <a:xfrm>
          <a:off x="1869130" y="2213217"/>
          <a:ext cx="738724" cy="636508"/>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199C9F-6768-4391-9DF4-3E18537E655C}">
      <dsp:nvSpPr>
        <dsp:cNvPr id="0" name=""/>
        <dsp:cNvSpPr/>
      </dsp:nvSpPr>
      <dsp:spPr>
        <a:xfrm>
          <a:off x="1443749" y="2533143"/>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FOCUS</a:t>
          </a:r>
        </a:p>
      </dsp:txBody>
      <dsp:txXfrm>
        <a:off x="1709652" y="2763180"/>
        <a:ext cx="1072711" cy="928021"/>
      </dsp:txXfrm>
    </dsp:sp>
    <dsp:sp modelId="{FB442095-DE92-45BE-AB7B-83E9A83D3040}">
      <dsp:nvSpPr>
        <dsp:cNvPr id="0" name=""/>
        <dsp:cNvSpPr/>
      </dsp:nvSpPr>
      <dsp:spPr>
        <a:xfrm>
          <a:off x="1443749" y="851861"/>
          <a:ext cx="1604517" cy="1388095"/>
        </a:xfrm>
        <a:prstGeom prst="hexagon">
          <a:avLst>
            <a:gd name="adj" fmla="val 28570"/>
            <a:gd name="vf" fmla="val 11547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cs-CZ" sz="1300" kern="1200" dirty="0"/>
            <a:t>STRICT</a:t>
          </a:r>
        </a:p>
      </dsp:txBody>
      <dsp:txXfrm>
        <a:off x="1709652" y="1081898"/>
        <a:ext cx="1072711" cy="9280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C5028-68E3-4A4E-AAC2-61EB01857637}">
      <dsp:nvSpPr>
        <dsp:cNvPr id="0" name=""/>
        <dsp:cNvSpPr/>
      </dsp:nvSpPr>
      <dsp:spPr>
        <a:xfrm>
          <a:off x="754379" y="0"/>
          <a:ext cx="8549640" cy="45672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8EF32-03A6-4DF5-8C00-E376D1654AE1}">
      <dsp:nvSpPr>
        <dsp:cNvPr id="0" name=""/>
        <dsp:cNvSpPr/>
      </dsp:nvSpPr>
      <dsp:spPr>
        <a:xfrm>
          <a:off x="1924" y="1370171"/>
          <a:ext cx="3219893" cy="1826895"/>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b="1" kern="1200" dirty="0">
              <a:solidFill>
                <a:srgbClr val="213389"/>
              </a:solidFill>
            </a:rPr>
            <a:t>Resolve</a:t>
          </a:r>
        </a:p>
      </dsp:txBody>
      <dsp:txXfrm>
        <a:off x="91106" y="1459353"/>
        <a:ext cx="3041529" cy="1648531"/>
      </dsp:txXfrm>
    </dsp:sp>
    <dsp:sp modelId="{EEFF569D-F398-427A-9505-D10C8964D120}">
      <dsp:nvSpPr>
        <dsp:cNvPr id="0" name=""/>
        <dsp:cNvSpPr/>
      </dsp:nvSpPr>
      <dsp:spPr>
        <a:xfrm>
          <a:off x="3419253" y="1370171"/>
          <a:ext cx="3219893" cy="1826895"/>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b="1" kern="1200" dirty="0">
              <a:solidFill>
                <a:srgbClr val="213389"/>
              </a:solidFill>
            </a:rPr>
            <a:t>Manage / de-escalate</a:t>
          </a:r>
        </a:p>
      </dsp:txBody>
      <dsp:txXfrm>
        <a:off x="3508435" y="1459353"/>
        <a:ext cx="3041529" cy="1648531"/>
      </dsp:txXfrm>
    </dsp:sp>
    <dsp:sp modelId="{CD620302-2029-423D-89E9-91D379CBC671}">
      <dsp:nvSpPr>
        <dsp:cNvPr id="0" name=""/>
        <dsp:cNvSpPr/>
      </dsp:nvSpPr>
      <dsp:spPr>
        <a:xfrm>
          <a:off x="6836582" y="1370171"/>
          <a:ext cx="3219893" cy="1826895"/>
        </a:xfrm>
        <a:prstGeom prst="roundRect">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b="1" kern="1200" dirty="0">
              <a:solidFill>
                <a:srgbClr val="213389"/>
              </a:solidFill>
            </a:rPr>
            <a:t>Report</a:t>
          </a:r>
        </a:p>
      </dsp:txBody>
      <dsp:txXfrm>
        <a:off x="6925764" y="1459353"/>
        <a:ext cx="3041529" cy="16485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F7B64-2FF1-425E-9CE7-82BE88031B7E}">
      <dsp:nvSpPr>
        <dsp:cNvPr id="0" name=""/>
        <dsp:cNvSpPr/>
      </dsp:nvSpPr>
      <dsp:spPr>
        <a:xfrm>
          <a:off x="-5008149" y="-767318"/>
          <a:ext cx="5964397" cy="5964397"/>
        </a:xfrm>
        <a:prstGeom prst="blockArc">
          <a:avLst>
            <a:gd name="adj1" fmla="val 18900000"/>
            <a:gd name="adj2" fmla="val 2700000"/>
            <a:gd name="adj3" fmla="val 362"/>
          </a:avLst>
        </a:pr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A338F0-76E0-478B-829E-1855E1C44860}">
      <dsp:nvSpPr>
        <dsp:cNvPr id="0" name=""/>
        <dsp:cNvSpPr/>
      </dsp:nvSpPr>
      <dsp:spPr>
        <a:xfrm>
          <a:off x="356763" y="233271"/>
          <a:ext cx="9640673" cy="466365"/>
        </a:xfrm>
        <a:prstGeom prst="rect">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dirty="0"/>
            <a:t>Age (</a:t>
          </a:r>
          <a:r>
            <a:rPr lang="en-GB" sz="2400" kern="1200" dirty="0" err="1"/>
            <a:t>eg</a:t>
          </a:r>
          <a:r>
            <a:rPr lang="en-GB" sz="2400" kern="1200" dirty="0"/>
            <a:t> U14/Cadet/Senior/Veteran)</a:t>
          </a:r>
        </a:p>
      </dsp:txBody>
      <dsp:txXfrm>
        <a:off x="356763" y="233271"/>
        <a:ext cx="9640673" cy="466365"/>
      </dsp:txXfrm>
    </dsp:sp>
    <dsp:sp modelId="{4B930300-2148-4B1D-A50A-CB38E49F1E08}">
      <dsp:nvSpPr>
        <dsp:cNvPr id="0" name=""/>
        <dsp:cNvSpPr/>
      </dsp:nvSpPr>
      <dsp:spPr>
        <a:xfrm>
          <a:off x="65284" y="174975"/>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2B1B0D-9812-4752-9B89-AAF70B455CA2}">
      <dsp:nvSpPr>
        <dsp:cNvPr id="0" name=""/>
        <dsp:cNvSpPr/>
      </dsp:nvSpPr>
      <dsp:spPr>
        <a:xfrm>
          <a:off x="740380" y="932730"/>
          <a:ext cx="9257056" cy="466365"/>
        </a:xfrm>
        <a:prstGeom prst="rect">
          <a:avLst/>
        </a:prstGeom>
        <a:solidFill>
          <a:schemeClr val="accent2">
            <a:alpha val="90000"/>
            <a:hueOff val="0"/>
            <a:satOff val="0"/>
            <a:lumOff val="0"/>
            <a:alphaOff val="-8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a:t>Level of Competition (FFE, FIE Satellite, GP, Championships)</a:t>
          </a:r>
          <a:endParaRPr lang="en-GB" sz="2400" kern="1200" dirty="0"/>
        </a:p>
      </dsp:txBody>
      <dsp:txXfrm>
        <a:off x="740380" y="932730"/>
        <a:ext cx="9257056" cy="466365"/>
      </dsp:txXfrm>
    </dsp:sp>
    <dsp:sp modelId="{79582509-10DC-40C3-A406-C6630C1A7616}">
      <dsp:nvSpPr>
        <dsp:cNvPr id="0" name=""/>
        <dsp:cNvSpPr/>
      </dsp:nvSpPr>
      <dsp:spPr>
        <a:xfrm>
          <a:off x="448902" y="874434"/>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8000"/>
            </a:schemeClr>
          </a:solidFill>
          <a:prstDash val="solid"/>
        </a:ln>
        <a:effectLst/>
      </dsp:spPr>
      <dsp:style>
        <a:lnRef idx="2">
          <a:scrgbClr r="0" g="0" b="0"/>
        </a:lnRef>
        <a:fillRef idx="1">
          <a:scrgbClr r="0" g="0" b="0"/>
        </a:fillRef>
        <a:effectRef idx="0">
          <a:scrgbClr r="0" g="0" b="0"/>
        </a:effectRef>
        <a:fontRef idx="minor"/>
      </dsp:style>
    </dsp:sp>
    <dsp:sp modelId="{50C7CDFC-AE26-4F80-AD72-56769180180D}">
      <dsp:nvSpPr>
        <dsp:cNvPr id="0" name=""/>
        <dsp:cNvSpPr/>
      </dsp:nvSpPr>
      <dsp:spPr>
        <a:xfrm>
          <a:off x="915798" y="1632189"/>
          <a:ext cx="9081637" cy="466365"/>
        </a:xfrm>
        <a:prstGeom prst="rect">
          <a:avLst/>
        </a:prstGeom>
        <a:solidFill>
          <a:schemeClr val="accent2">
            <a:alpha val="90000"/>
            <a:hueOff val="0"/>
            <a:satOff val="0"/>
            <a:lumOff val="0"/>
            <a:alphaOff val="-16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a:t>Round of Competition (poules, 128, final)</a:t>
          </a:r>
          <a:endParaRPr lang="en-GB" sz="2400" kern="1200" dirty="0"/>
        </a:p>
      </dsp:txBody>
      <dsp:txXfrm>
        <a:off x="915798" y="1632189"/>
        <a:ext cx="9081637" cy="466365"/>
      </dsp:txXfrm>
    </dsp:sp>
    <dsp:sp modelId="{3BC85464-66C1-49D9-915B-6F121714D9C5}">
      <dsp:nvSpPr>
        <dsp:cNvPr id="0" name=""/>
        <dsp:cNvSpPr/>
      </dsp:nvSpPr>
      <dsp:spPr>
        <a:xfrm>
          <a:off x="624320" y="1573893"/>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16000"/>
            </a:schemeClr>
          </a:solidFill>
          <a:prstDash val="solid"/>
        </a:ln>
        <a:effectLst/>
      </dsp:spPr>
      <dsp:style>
        <a:lnRef idx="2">
          <a:scrgbClr r="0" g="0" b="0"/>
        </a:lnRef>
        <a:fillRef idx="1">
          <a:scrgbClr r="0" g="0" b="0"/>
        </a:fillRef>
        <a:effectRef idx="0">
          <a:scrgbClr r="0" g="0" b="0"/>
        </a:effectRef>
        <a:fontRef idx="minor"/>
      </dsp:style>
    </dsp:sp>
    <dsp:sp modelId="{B3923892-4B8C-43A1-8CE4-C4657F1D484B}">
      <dsp:nvSpPr>
        <dsp:cNvPr id="0" name=""/>
        <dsp:cNvSpPr/>
      </dsp:nvSpPr>
      <dsp:spPr>
        <a:xfrm>
          <a:off x="915798" y="2331205"/>
          <a:ext cx="9081637" cy="466365"/>
        </a:xfrm>
        <a:prstGeom prst="rect">
          <a:avLst/>
        </a:prstGeom>
        <a:solidFill>
          <a:schemeClr val="accent2">
            <a:alpha val="90000"/>
            <a:hueOff val="0"/>
            <a:satOff val="0"/>
            <a:lumOff val="0"/>
            <a:alphaOff val="-24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a:t>Nationality </a:t>
          </a:r>
          <a:endParaRPr lang="en-GB" sz="2400" kern="1200" dirty="0"/>
        </a:p>
      </dsp:txBody>
      <dsp:txXfrm>
        <a:off x="915798" y="2331205"/>
        <a:ext cx="9081637" cy="466365"/>
      </dsp:txXfrm>
    </dsp:sp>
    <dsp:sp modelId="{8CC0C692-74AF-4B1D-AFCA-59AEA9871CE7}">
      <dsp:nvSpPr>
        <dsp:cNvPr id="0" name=""/>
        <dsp:cNvSpPr/>
      </dsp:nvSpPr>
      <dsp:spPr>
        <a:xfrm>
          <a:off x="624320" y="2272909"/>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24000"/>
            </a:schemeClr>
          </a:solidFill>
          <a:prstDash val="solid"/>
        </a:ln>
        <a:effectLst/>
      </dsp:spPr>
      <dsp:style>
        <a:lnRef idx="2">
          <a:scrgbClr r="0" g="0" b="0"/>
        </a:lnRef>
        <a:fillRef idx="1">
          <a:scrgbClr r="0" g="0" b="0"/>
        </a:fillRef>
        <a:effectRef idx="0">
          <a:scrgbClr r="0" g="0" b="0"/>
        </a:effectRef>
        <a:fontRef idx="minor"/>
      </dsp:style>
    </dsp:sp>
    <dsp:sp modelId="{C1AC1034-C39B-41FC-BD0E-CC4AB437A204}">
      <dsp:nvSpPr>
        <dsp:cNvPr id="0" name=""/>
        <dsp:cNvSpPr/>
      </dsp:nvSpPr>
      <dsp:spPr>
        <a:xfrm>
          <a:off x="740380" y="3030664"/>
          <a:ext cx="9257056" cy="466365"/>
        </a:xfrm>
        <a:prstGeom prst="rect">
          <a:avLst/>
        </a:prstGeom>
        <a:solidFill>
          <a:schemeClr val="accent2">
            <a:alpha val="90000"/>
            <a:hueOff val="0"/>
            <a:satOff val="0"/>
            <a:lumOff val="0"/>
            <a:alphaOff val="-32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a:t>Gender</a:t>
          </a:r>
          <a:endParaRPr lang="en-GB" sz="2400" kern="1200" dirty="0"/>
        </a:p>
      </dsp:txBody>
      <dsp:txXfrm>
        <a:off x="740380" y="3030664"/>
        <a:ext cx="9257056" cy="466365"/>
      </dsp:txXfrm>
    </dsp:sp>
    <dsp:sp modelId="{1F6FF0A0-59A5-4AD6-8CB7-5299D5AD9820}">
      <dsp:nvSpPr>
        <dsp:cNvPr id="0" name=""/>
        <dsp:cNvSpPr/>
      </dsp:nvSpPr>
      <dsp:spPr>
        <a:xfrm>
          <a:off x="448902" y="2972368"/>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32000"/>
            </a:schemeClr>
          </a:solidFill>
          <a:prstDash val="solid"/>
        </a:ln>
        <a:effectLst/>
      </dsp:spPr>
      <dsp:style>
        <a:lnRef idx="2">
          <a:scrgbClr r="0" g="0" b="0"/>
        </a:lnRef>
        <a:fillRef idx="1">
          <a:scrgbClr r="0" g="0" b="0"/>
        </a:fillRef>
        <a:effectRef idx="0">
          <a:scrgbClr r="0" g="0" b="0"/>
        </a:effectRef>
        <a:fontRef idx="minor"/>
      </dsp:style>
    </dsp:sp>
    <dsp:sp modelId="{3E289255-28CE-4F8A-8DD4-B599A3135083}">
      <dsp:nvSpPr>
        <dsp:cNvPr id="0" name=""/>
        <dsp:cNvSpPr/>
      </dsp:nvSpPr>
      <dsp:spPr>
        <a:xfrm>
          <a:off x="356763" y="3730123"/>
          <a:ext cx="9640673" cy="466365"/>
        </a:xfrm>
        <a:prstGeom prst="rect">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0177" tIns="60960" rIns="60960" bIns="60960" numCol="1" spcCol="1270" anchor="ctr" anchorCtr="0">
          <a:noAutofit/>
        </a:bodyPr>
        <a:lstStyle/>
        <a:p>
          <a:pPr marL="0" lvl="0" indent="0" algn="l" defTabSz="1066800">
            <a:lnSpc>
              <a:spcPct val="90000"/>
            </a:lnSpc>
            <a:spcBef>
              <a:spcPct val="0"/>
            </a:spcBef>
            <a:spcAft>
              <a:spcPct val="35000"/>
            </a:spcAft>
            <a:buNone/>
          </a:pPr>
          <a:r>
            <a:rPr lang="en-GB" sz="2400" kern="1200" dirty="0"/>
            <a:t>Experience/ability/world ranking of fencer/coach</a:t>
          </a:r>
        </a:p>
      </dsp:txBody>
      <dsp:txXfrm>
        <a:off x="356763" y="3730123"/>
        <a:ext cx="9640673" cy="466365"/>
      </dsp:txXfrm>
    </dsp:sp>
    <dsp:sp modelId="{3C8796A0-78CD-4B56-8FFA-62D5C0487B30}">
      <dsp:nvSpPr>
        <dsp:cNvPr id="0" name=""/>
        <dsp:cNvSpPr/>
      </dsp:nvSpPr>
      <dsp:spPr>
        <a:xfrm>
          <a:off x="65284" y="3671828"/>
          <a:ext cx="582956" cy="582956"/>
        </a:xfrm>
        <a:prstGeom prst="ellipse">
          <a:avLst/>
        </a:prstGeom>
        <a:solidFill>
          <a:schemeClr val="lt1">
            <a:hueOff val="0"/>
            <a:satOff val="0"/>
            <a:lumOff val="0"/>
            <a:alphaOff val="0"/>
          </a:schemeClr>
        </a:solidFill>
        <a:ln w="15875" cap="flat" cmpd="sng" algn="ctr">
          <a:solidFill>
            <a:schemeClr val="accent2">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8B983-4C1D-4045-8869-D737713304CD}">
      <dsp:nvSpPr>
        <dsp:cNvPr id="0" name=""/>
        <dsp:cNvSpPr/>
      </dsp:nvSpPr>
      <dsp:spPr>
        <a:xfrm>
          <a:off x="-5581455" y="-854476"/>
          <a:ext cx="6645442" cy="6645442"/>
        </a:xfrm>
        <a:prstGeom prst="blockArc">
          <a:avLst>
            <a:gd name="adj1" fmla="val 18900000"/>
            <a:gd name="adj2" fmla="val 2700000"/>
            <a:gd name="adj3" fmla="val 325"/>
          </a:avLst>
        </a:pr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DED8D6-D499-4498-8086-9CB4AA98B8C0}">
      <dsp:nvSpPr>
        <dsp:cNvPr id="0" name=""/>
        <dsp:cNvSpPr/>
      </dsp:nvSpPr>
      <dsp:spPr>
        <a:xfrm>
          <a:off x="465161" y="308431"/>
          <a:ext cx="9524271" cy="617258"/>
        </a:xfrm>
        <a:prstGeom prst="rect">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949" tIns="78740" rIns="78740" bIns="78740" numCol="1" spcCol="1270" anchor="ctr" anchorCtr="0">
          <a:noAutofit/>
        </a:bodyPr>
        <a:lstStyle/>
        <a:p>
          <a:pPr marL="0" lvl="0" indent="0" algn="l" defTabSz="1377950">
            <a:lnSpc>
              <a:spcPct val="90000"/>
            </a:lnSpc>
            <a:spcBef>
              <a:spcPct val="0"/>
            </a:spcBef>
            <a:spcAft>
              <a:spcPct val="35000"/>
            </a:spcAft>
            <a:buNone/>
          </a:pPr>
          <a:r>
            <a:rPr lang="en-GB" sz="3100" kern="1200" dirty="0"/>
            <a:t>Referees room (tidiness and collaboration)</a:t>
          </a:r>
        </a:p>
      </dsp:txBody>
      <dsp:txXfrm>
        <a:off x="465161" y="308431"/>
        <a:ext cx="9524271" cy="617258"/>
      </dsp:txXfrm>
    </dsp:sp>
    <dsp:sp modelId="{1DFE9A4A-72BD-4898-8FDD-8C879E506152}">
      <dsp:nvSpPr>
        <dsp:cNvPr id="0" name=""/>
        <dsp:cNvSpPr/>
      </dsp:nvSpPr>
      <dsp:spPr>
        <a:xfrm>
          <a:off x="79374" y="231274"/>
          <a:ext cx="771573" cy="771573"/>
        </a:xfrm>
        <a:prstGeom prst="ellips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27BDE1-9E4F-41E9-81E4-FC302230D397}">
      <dsp:nvSpPr>
        <dsp:cNvPr id="0" name=""/>
        <dsp:cNvSpPr/>
      </dsp:nvSpPr>
      <dsp:spPr>
        <a:xfrm>
          <a:off x="907471" y="1234023"/>
          <a:ext cx="9081962" cy="617258"/>
        </a:xfrm>
        <a:prstGeom prst="rect">
          <a:avLst/>
        </a:prstGeom>
        <a:solidFill>
          <a:schemeClr val="accent2">
            <a:shade val="80000"/>
            <a:hueOff val="129898"/>
            <a:satOff val="-5564"/>
            <a:lumOff val="76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949" tIns="78740" rIns="78740" bIns="78740" numCol="1" spcCol="1270" anchor="ctr" anchorCtr="0">
          <a:noAutofit/>
        </a:bodyPr>
        <a:lstStyle/>
        <a:p>
          <a:pPr marL="0" lvl="0" indent="0" algn="l" defTabSz="1377950">
            <a:lnSpc>
              <a:spcPct val="90000"/>
            </a:lnSpc>
            <a:spcBef>
              <a:spcPct val="0"/>
            </a:spcBef>
            <a:spcAft>
              <a:spcPct val="35000"/>
            </a:spcAft>
            <a:buNone/>
          </a:pPr>
          <a:r>
            <a:rPr lang="en-GB" sz="3100" kern="1200"/>
            <a:t>Bout watching (where we sit/stand)</a:t>
          </a:r>
          <a:endParaRPr lang="en-GB" sz="3100" kern="1200" dirty="0"/>
        </a:p>
      </dsp:txBody>
      <dsp:txXfrm>
        <a:off x="907471" y="1234023"/>
        <a:ext cx="9081962" cy="617258"/>
      </dsp:txXfrm>
    </dsp:sp>
    <dsp:sp modelId="{6B470DED-7A98-4B50-9372-D4A68D979E81}">
      <dsp:nvSpPr>
        <dsp:cNvPr id="0" name=""/>
        <dsp:cNvSpPr/>
      </dsp:nvSpPr>
      <dsp:spPr>
        <a:xfrm>
          <a:off x="521684" y="1156866"/>
          <a:ext cx="771573" cy="771573"/>
        </a:xfrm>
        <a:prstGeom prst="ellipse">
          <a:avLst/>
        </a:prstGeom>
        <a:solidFill>
          <a:schemeClr val="lt1">
            <a:hueOff val="0"/>
            <a:satOff val="0"/>
            <a:lumOff val="0"/>
            <a:alphaOff val="0"/>
          </a:schemeClr>
        </a:solidFill>
        <a:ln w="15875" cap="flat" cmpd="sng" algn="ctr">
          <a:solidFill>
            <a:schemeClr val="accent2">
              <a:shade val="80000"/>
              <a:hueOff val="129898"/>
              <a:satOff val="-5564"/>
              <a:lumOff val="7674"/>
              <a:alphaOff val="0"/>
            </a:schemeClr>
          </a:solidFill>
          <a:prstDash val="solid"/>
        </a:ln>
        <a:effectLst/>
      </dsp:spPr>
      <dsp:style>
        <a:lnRef idx="2">
          <a:scrgbClr r="0" g="0" b="0"/>
        </a:lnRef>
        <a:fillRef idx="1">
          <a:scrgbClr r="0" g="0" b="0"/>
        </a:fillRef>
        <a:effectRef idx="0">
          <a:scrgbClr r="0" g="0" b="0"/>
        </a:effectRef>
        <a:fontRef idx="minor"/>
      </dsp:style>
    </dsp:sp>
    <dsp:sp modelId="{8AD4236A-DD86-4B61-9DD9-6E85F5D1A02F}">
      <dsp:nvSpPr>
        <dsp:cNvPr id="0" name=""/>
        <dsp:cNvSpPr/>
      </dsp:nvSpPr>
      <dsp:spPr>
        <a:xfrm>
          <a:off x="1043224" y="2159615"/>
          <a:ext cx="8946208" cy="617258"/>
        </a:xfrm>
        <a:prstGeom prst="rect">
          <a:avLst/>
        </a:prstGeom>
        <a:solidFill>
          <a:schemeClr val="accent2">
            <a:shade val="80000"/>
            <a:hueOff val="259796"/>
            <a:satOff val="-11129"/>
            <a:lumOff val="153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949" tIns="78740" rIns="78740" bIns="78740" numCol="1" spcCol="1270" anchor="ctr" anchorCtr="0">
          <a:noAutofit/>
        </a:bodyPr>
        <a:lstStyle/>
        <a:p>
          <a:pPr marL="0" lvl="0" indent="0" algn="l" defTabSz="1377950">
            <a:lnSpc>
              <a:spcPct val="90000"/>
            </a:lnSpc>
            <a:spcBef>
              <a:spcPct val="0"/>
            </a:spcBef>
            <a:spcAft>
              <a:spcPct val="35000"/>
            </a:spcAft>
            <a:buNone/>
          </a:pPr>
          <a:r>
            <a:rPr lang="en-GB" sz="3100" kern="1200"/>
            <a:t>Talking behind referees back (about calls/behaviour)</a:t>
          </a:r>
          <a:endParaRPr lang="en-GB" sz="3100" kern="1200" dirty="0"/>
        </a:p>
      </dsp:txBody>
      <dsp:txXfrm>
        <a:off x="1043224" y="2159615"/>
        <a:ext cx="8946208" cy="617258"/>
      </dsp:txXfrm>
    </dsp:sp>
    <dsp:sp modelId="{D1876B57-B87E-4172-A12C-5B6B980C66CC}">
      <dsp:nvSpPr>
        <dsp:cNvPr id="0" name=""/>
        <dsp:cNvSpPr/>
      </dsp:nvSpPr>
      <dsp:spPr>
        <a:xfrm>
          <a:off x="657437" y="2082458"/>
          <a:ext cx="771573" cy="771573"/>
        </a:xfrm>
        <a:prstGeom prst="ellipse">
          <a:avLst/>
        </a:prstGeom>
        <a:solidFill>
          <a:schemeClr val="lt1">
            <a:hueOff val="0"/>
            <a:satOff val="0"/>
            <a:lumOff val="0"/>
            <a:alphaOff val="0"/>
          </a:schemeClr>
        </a:solidFill>
        <a:ln w="15875" cap="flat" cmpd="sng" algn="ctr">
          <a:solidFill>
            <a:schemeClr val="accent2">
              <a:shade val="80000"/>
              <a:hueOff val="259796"/>
              <a:satOff val="-11129"/>
              <a:lumOff val="15349"/>
              <a:alphaOff val="0"/>
            </a:schemeClr>
          </a:solidFill>
          <a:prstDash val="solid"/>
        </a:ln>
        <a:effectLst/>
      </dsp:spPr>
      <dsp:style>
        <a:lnRef idx="2">
          <a:scrgbClr r="0" g="0" b="0"/>
        </a:lnRef>
        <a:fillRef idx="1">
          <a:scrgbClr r="0" g="0" b="0"/>
        </a:fillRef>
        <a:effectRef idx="0">
          <a:scrgbClr r="0" g="0" b="0"/>
        </a:effectRef>
        <a:fontRef idx="minor"/>
      </dsp:style>
    </dsp:sp>
    <dsp:sp modelId="{F0516BE0-29A2-459A-A19A-02640101611E}">
      <dsp:nvSpPr>
        <dsp:cNvPr id="0" name=""/>
        <dsp:cNvSpPr/>
      </dsp:nvSpPr>
      <dsp:spPr>
        <a:xfrm>
          <a:off x="907471" y="3085207"/>
          <a:ext cx="9081962" cy="617258"/>
        </a:xfrm>
        <a:prstGeom prst="rect">
          <a:avLst/>
        </a:prstGeom>
        <a:solidFill>
          <a:schemeClr val="accent2">
            <a:shade val="80000"/>
            <a:hueOff val="389693"/>
            <a:satOff val="-16693"/>
            <a:lumOff val="230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949" tIns="78740" rIns="78740" bIns="78740" numCol="1" spcCol="1270" anchor="ctr" anchorCtr="0">
          <a:noAutofit/>
        </a:bodyPr>
        <a:lstStyle/>
        <a:p>
          <a:pPr marL="0" lvl="0" indent="0" algn="l" defTabSz="1377950">
            <a:lnSpc>
              <a:spcPct val="90000"/>
            </a:lnSpc>
            <a:spcBef>
              <a:spcPct val="0"/>
            </a:spcBef>
            <a:spcAft>
              <a:spcPct val="35000"/>
            </a:spcAft>
            <a:buNone/>
          </a:pPr>
          <a:r>
            <a:rPr lang="en-GB" sz="3100" kern="1200" dirty="0"/>
            <a:t>Use of social media</a:t>
          </a:r>
        </a:p>
      </dsp:txBody>
      <dsp:txXfrm>
        <a:off x="907471" y="3085207"/>
        <a:ext cx="9081962" cy="617258"/>
      </dsp:txXfrm>
    </dsp:sp>
    <dsp:sp modelId="{379B0279-AAD5-472F-9DC8-E1C8797B4F52}">
      <dsp:nvSpPr>
        <dsp:cNvPr id="0" name=""/>
        <dsp:cNvSpPr/>
      </dsp:nvSpPr>
      <dsp:spPr>
        <a:xfrm>
          <a:off x="521684" y="3008050"/>
          <a:ext cx="771573" cy="771573"/>
        </a:xfrm>
        <a:prstGeom prst="ellipse">
          <a:avLst/>
        </a:prstGeom>
        <a:solidFill>
          <a:schemeClr val="lt1">
            <a:hueOff val="0"/>
            <a:satOff val="0"/>
            <a:lumOff val="0"/>
            <a:alphaOff val="0"/>
          </a:schemeClr>
        </a:solidFill>
        <a:ln w="15875" cap="flat" cmpd="sng" algn="ctr">
          <a:solidFill>
            <a:schemeClr val="accent2">
              <a:shade val="80000"/>
              <a:hueOff val="389693"/>
              <a:satOff val="-16693"/>
              <a:lumOff val="23023"/>
              <a:alphaOff val="0"/>
            </a:schemeClr>
          </a:solidFill>
          <a:prstDash val="solid"/>
        </a:ln>
        <a:effectLst/>
      </dsp:spPr>
      <dsp:style>
        <a:lnRef idx="2">
          <a:scrgbClr r="0" g="0" b="0"/>
        </a:lnRef>
        <a:fillRef idx="1">
          <a:scrgbClr r="0" g="0" b="0"/>
        </a:fillRef>
        <a:effectRef idx="0">
          <a:scrgbClr r="0" g="0" b="0"/>
        </a:effectRef>
        <a:fontRef idx="minor"/>
      </dsp:style>
    </dsp:sp>
    <dsp:sp modelId="{92789F83-1F94-4E4E-94D6-AC0161056FAF}">
      <dsp:nvSpPr>
        <dsp:cNvPr id="0" name=""/>
        <dsp:cNvSpPr/>
      </dsp:nvSpPr>
      <dsp:spPr>
        <a:xfrm>
          <a:off x="465161" y="4010799"/>
          <a:ext cx="9524271" cy="617258"/>
        </a:xfrm>
        <a:prstGeom prst="rect">
          <a:avLst/>
        </a:prstGeom>
        <a:solidFill>
          <a:schemeClr val="accent2">
            <a:shade val="80000"/>
            <a:hueOff val="519591"/>
            <a:satOff val="-22257"/>
            <a:lumOff val="306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949" tIns="78740" rIns="78740" bIns="78740" numCol="1" spcCol="1270" anchor="ctr" anchorCtr="0">
          <a:noAutofit/>
        </a:bodyPr>
        <a:lstStyle/>
        <a:p>
          <a:pPr marL="0" lvl="0" indent="0" algn="l" defTabSz="1377950">
            <a:lnSpc>
              <a:spcPct val="90000"/>
            </a:lnSpc>
            <a:spcBef>
              <a:spcPct val="0"/>
            </a:spcBef>
            <a:spcAft>
              <a:spcPct val="35000"/>
            </a:spcAft>
            <a:buNone/>
          </a:pPr>
          <a:r>
            <a:rPr lang="en-GB" sz="3100" kern="1200"/>
            <a:t>Hotel room sharing</a:t>
          </a:r>
          <a:endParaRPr lang="en-GB" sz="3100" kern="1200" dirty="0"/>
        </a:p>
      </dsp:txBody>
      <dsp:txXfrm>
        <a:off x="465161" y="4010799"/>
        <a:ext cx="9524271" cy="617258"/>
      </dsp:txXfrm>
    </dsp:sp>
    <dsp:sp modelId="{85EDC312-F757-4D0D-871F-38FB47BF72B9}">
      <dsp:nvSpPr>
        <dsp:cNvPr id="0" name=""/>
        <dsp:cNvSpPr/>
      </dsp:nvSpPr>
      <dsp:spPr>
        <a:xfrm>
          <a:off x="79374" y="3933642"/>
          <a:ext cx="771573" cy="771573"/>
        </a:xfrm>
        <a:prstGeom prst="ellipse">
          <a:avLst/>
        </a:prstGeom>
        <a:solidFill>
          <a:schemeClr val="lt1">
            <a:hueOff val="0"/>
            <a:satOff val="0"/>
            <a:lumOff val="0"/>
            <a:alphaOff val="0"/>
          </a:schemeClr>
        </a:solidFill>
        <a:ln w="15875" cap="flat" cmpd="sng" algn="ctr">
          <a:solidFill>
            <a:schemeClr val="accent2">
              <a:shade val="80000"/>
              <a:hueOff val="519591"/>
              <a:satOff val="-22257"/>
              <a:lumOff val="30698"/>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HexagonRadial#1">
  <dgm:title val="Šestiúhelník – paprskový"/>
  <dgm:desc val="Umožňuje zobrazit sekvenční proces, který souvisí s ústřední myšlenkou či motivem. Omezeno na šest tvarů úrovně 2. Nejlepších výsledků dosáhnete s malým množstvím textu. Nepoužitý text se nezobrazuje, zůstává však k dispozici, pokud přepnete rozložení."/>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639D3-C101-4B8B-B21C-D9EBEE8BB2EC}" type="datetimeFigureOut">
              <a:rPr lang="en-GB" smtClean="0"/>
              <a:t>28/06/2025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5B498-FC9D-43ED-A872-1B6B4EF19CBF}" type="slidenum">
              <a:rPr lang="en-GB" smtClean="0"/>
              <a:t>‹#›</a:t>
            </a:fld>
            <a:endParaRPr lang="en-GB"/>
          </a:p>
        </p:txBody>
      </p:sp>
    </p:spTree>
    <p:extLst>
      <p:ext uri="{BB962C8B-B14F-4D97-AF65-F5344CB8AC3E}">
        <p14:creationId xmlns:p14="http://schemas.microsoft.com/office/powerpoint/2010/main" val="366232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accent2"/>
                </a:solidFill>
              </a:rPr>
              <a:t>When we talk about Safe-guarding we combine two concepts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accent2"/>
                </a:solidFill>
              </a:rPr>
              <a:t>That of being Safe, safe from abuse and harassment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accent2"/>
                </a:solidFill>
              </a:rPr>
              <a:t>And of Guarding, guarding participants rights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accent2"/>
                </a:solidFill>
              </a:rPr>
              <a:t>In 2018 the FIE Congress approved the FIE Safeguarding Policy which set out the rights for all participants to Safe Sport. Sport which is fair, equitable and free from harassment and abuse.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accent2"/>
                </a:solidFill>
              </a:rPr>
              <a:t>Our policy forms the foundation of the FIE framework which is designed to protect and uphold these rights, deliver on our responsibilities to protect participants and create environments free from harassment &amp; abuse.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chemeClr val="accent2"/>
              </a:solidFill>
            </a:endParaRPr>
          </a:p>
        </p:txBody>
      </p:sp>
      <p:sp>
        <p:nvSpPr>
          <p:cNvPr id="4" name="Slide Number Placeholder 3"/>
          <p:cNvSpPr>
            <a:spLocks noGrp="1"/>
          </p:cNvSpPr>
          <p:nvPr>
            <p:ph type="sldNum" sz="quarter" idx="5"/>
          </p:nvPr>
        </p:nvSpPr>
        <p:spPr/>
        <p:txBody>
          <a:bodyPr/>
          <a:lstStyle/>
          <a:p>
            <a:fld id="{48C5B498-FC9D-43ED-A872-1B6B4EF19CBF}" type="slidenum">
              <a:rPr lang="en-GB" smtClean="0"/>
              <a:t>4</a:t>
            </a:fld>
            <a:endParaRPr lang="en-GB"/>
          </a:p>
        </p:txBody>
      </p:sp>
    </p:spTree>
    <p:extLst>
      <p:ext uri="{BB962C8B-B14F-4D97-AF65-F5344CB8AC3E}">
        <p14:creationId xmlns:p14="http://schemas.microsoft.com/office/powerpoint/2010/main" val="1795869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part of the presentation we will be summarising </a:t>
            </a:r>
          </a:p>
          <a:p>
            <a:pPr marL="171450" indent="-171450">
              <a:buFontTx/>
              <a:buChar char="-"/>
            </a:pPr>
            <a:r>
              <a:rPr lang="en-GB" dirty="0"/>
              <a:t>the FIE Safeguarding Policy</a:t>
            </a:r>
          </a:p>
          <a:p>
            <a:pPr marL="171450" indent="-171450">
              <a:buFontTx/>
              <a:buChar char="-"/>
            </a:pPr>
            <a:r>
              <a:rPr lang="en-GB" b="0" i="0" dirty="0">
                <a:solidFill>
                  <a:srgbClr val="000000"/>
                </a:solidFill>
                <a:effectLst/>
                <a:latin typeface="Open Sans" panose="020B0606030504020204" pitchFamily="34" charset="0"/>
              </a:rPr>
              <a:t>Definitions (x-ref the FIE Safeguarding Policy) and Examples of </a:t>
            </a:r>
            <a:r>
              <a:rPr lang="en-GB" b="1" i="0" dirty="0">
                <a:solidFill>
                  <a:srgbClr val="000000"/>
                </a:solidFill>
                <a:effectLst/>
                <a:latin typeface="Open Sans" panose="020B0606030504020204" pitchFamily="34" charset="0"/>
              </a:rPr>
              <a:t>Harassment and abuse in sport</a:t>
            </a:r>
          </a:p>
          <a:p>
            <a:r>
              <a:rPr lang="en-GB" b="1" i="0" dirty="0">
                <a:solidFill>
                  <a:srgbClr val="000000"/>
                </a:solidFill>
                <a:effectLst/>
                <a:latin typeface="Open Sans" panose="020B0606030504020204" pitchFamily="34" charset="0"/>
              </a:rPr>
              <a:t>- Impacts of harassment and abuse in sport</a:t>
            </a:r>
          </a:p>
          <a:p>
            <a:r>
              <a:rPr lang="en-GB" b="1" i="0" dirty="0">
                <a:solidFill>
                  <a:srgbClr val="000000"/>
                </a:solidFill>
                <a:effectLst/>
                <a:latin typeface="Open Sans" panose="020B0606030504020204" pitchFamily="34" charset="0"/>
              </a:rPr>
              <a:t>- Why it needs to be addressed by Sport</a:t>
            </a:r>
          </a:p>
          <a:p>
            <a:pPr lvl="1"/>
            <a:r>
              <a:rPr lang="en-GB" b="0" i="0" dirty="0">
                <a:solidFill>
                  <a:srgbClr val="000000"/>
                </a:solidFill>
                <a:effectLst/>
                <a:latin typeface="Open Sans" panose="020B0606030504020204" pitchFamily="34" charset="0"/>
              </a:rPr>
              <a:t>Legal Context – Global &amp; Regional Legislative Frameworks</a:t>
            </a:r>
          </a:p>
          <a:p>
            <a:pPr lvl="1"/>
            <a:r>
              <a:rPr lang="en-GB" b="0" i="0" dirty="0">
                <a:solidFill>
                  <a:srgbClr val="000000"/>
                </a:solidFill>
                <a:effectLst/>
                <a:latin typeface="Open Sans" panose="020B0606030504020204" pitchFamily="34" charset="0"/>
              </a:rPr>
              <a:t>Olympic Context - Olympism/IOC Mission</a:t>
            </a:r>
          </a:p>
          <a:p>
            <a:pPr lvl="1"/>
            <a:r>
              <a:rPr lang="en-GB" dirty="0">
                <a:solidFill>
                  <a:srgbClr val="000000"/>
                </a:solidFill>
                <a:latin typeface="Open Sans" panose="020B0606030504020204" pitchFamily="34" charset="0"/>
              </a:rPr>
              <a:t>Sporting Context - Risks of Elite/International Sport, what the research tells us</a:t>
            </a:r>
            <a:endParaRPr lang="en-GB" b="0" i="0" dirty="0">
              <a:solidFill>
                <a:srgbClr val="000000"/>
              </a:solidFill>
              <a:effectLst/>
              <a:latin typeface="Open Sans" panose="020B0606030504020204" pitchFamily="34" charset="0"/>
            </a:endParaRPr>
          </a:p>
          <a:p>
            <a:r>
              <a:rPr lang="en-GB" b="1" i="0" dirty="0">
                <a:solidFill>
                  <a:srgbClr val="000000"/>
                </a:solidFill>
                <a:effectLst/>
                <a:latin typeface="Open Sans" panose="020B0606030504020204" pitchFamily="34" charset="0"/>
              </a:rPr>
              <a:t>Athlete Rights</a:t>
            </a:r>
          </a:p>
          <a:p>
            <a:endParaRPr lang="en-GB" dirty="0"/>
          </a:p>
          <a:p>
            <a:endParaRPr lang="en-GB" dirty="0"/>
          </a:p>
          <a:p>
            <a:endParaRPr lang="en-GB" b="0" i="0" dirty="0">
              <a:solidFill>
                <a:srgbClr val="000000"/>
              </a:solidFill>
              <a:effectLst/>
              <a:latin typeface="Open Sans" panose="020B0606030504020204" pitchFamily="34" charset="0"/>
            </a:endParaRPr>
          </a:p>
          <a:p>
            <a:endParaRPr lang="en-GB" b="0" i="0" dirty="0">
              <a:solidFill>
                <a:srgbClr val="000000"/>
              </a:solidFill>
              <a:effectLst/>
              <a:latin typeface="Open Sans" panose="020B0606030504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5</a:t>
            </a:fld>
            <a:endParaRPr lang="en-GB"/>
          </a:p>
        </p:txBody>
      </p:sp>
    </p:spTree>
    <p:extLst>
      <p:ext uri="{BB962C8B-B14F-4D97-AF65-F5344CB8AC3E}">
        <p14:creationId xmlns:p14="http://schemas.microsoft.com/office/powerpoint/2010/main" val="3041189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GEORGINA</a:t>
            </a:r>
          </a:p>
        </p:txBody>
      </p:sp>
      <p:sp>
        <p:nvSpPr>
          <p:cNvPr id="4" name="Slide Number Placeholder 3"/>
          <p:cNvSpPr>
            <a:spLocks noGrp="1"/>
          </p:cNvSpPr>
          <p:nvPr>
            <p:ph type="sldNum" sz="quarter" idx="5"/>
          </p:nvPr>
        </p:nvSpPr>
        <p:spPr/>
        <p:txBody>
          <a:bodyPr/>
          <a:lstStyle/>
          <a:p>
            <a:fld id="{48C5B498-FC9D-43ED-A872-1B6B4EF19CBF}" type="slidenum">
              <a:rPr lang="en-GB" smtClean="0"/>
              <a:t>6</a:t>
            </a:fld>
            <a:endParaRPr lang="en-GB"/>
          </a:p>
        </p:txBody>
      </p:sp>
    </p:spTree>
    <p:extLst>
      <p:ext uri="{BB962C8B-B14F-4D97-AF65-F5344CB8AC3E}">
        <p14:creationId xmlns:p14="http://schemas.microsoft.com/office/powerpoint/2010/main" val="405916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When creating safeguarding systems and structures in fencing, we need to take into account learnings from research and understand the particular safeguarding risks that arise when participating in international sport and consider how these manifest in international fencing.</a:t>
            </a:r>
          </a:p>
          <a:p>
            <a:pPr algn="l"/>
            <a:endParaRPr lang="en-GB"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t>Non-accidental violence happens in all Sports, including fencing – we have no evidence to </a:t>
            </a:r>
            <a:r>
              <a:rPr lang="en-GB" b="0" dirty="0"/>
              <a:t>say fencing is ‘better’ or ‘worse’ </a:t>
            </a:r>
            <a:endParaRPr lang="en-GB" sz="1200" b="0" dirty="0"/>
          </a:p>
          <a:p>
            <a:pPr marL="171450" indent="-171450" algn="l">
              <a:buFontTx/>
              <a:buChar char="-"/>
            </a:pPr>
            <a:r>
              <a:rPr lang="en-GB" b="0" dirty="0"/>
              <a:t>Cultural Differences can affect reporting levels, we cannot use research to say some countries are ‘better’ or ‘worse’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0" dirty="0"/>
              <a:t>We do know that national team athletes </a:t>
            </a:r>
            <a:r>
              <a:rPr lang="en-GB" sz="1200" b="0" dirty="0"/>
              <a:t>report significantly more experiences of each form of harm (compared to pre-National team) and this underlines the FIE prioritisation for safeguarding structures at FIE competitions which are made up of National team athletes.</a:t>
            </a:r>
            <a:endParaRPr lang="en-GB" b="0" dirty="0"/>
          </a:p>
          <a:p>
            <a:pPr marL="171450" indent="-171450" algn="l">
              <a:buFontTx/>
              <a:buChar char="-"/>
            </a:pPr>
            <a:endParaRPr lang="en-GB" b="0" dirty="0"/>
          </a:p>
          <a:p>
            <a:pPr marL="0" indent="0" algn="l">
              <a:buFontTx/>
              <a:buNone/>
            </a:pPr>
            <a:r>
              <a:rPr lang="en-GB" b="0" dirty="0"/>
              <a:t>When we talk about safeguarding, many people often automatically think of the male coach/female athlete, one on one abuse or harassment, but:</a:t>
            </a:r>
          </a:p>
          <a:p>
            <a:pPr marL="171450" indent="-171450" algn="l">
              <a:buFontTx/>
              <a:buChar char="-"/>
            </a:pPr>
            <a:r>
              <a:rPr lang="en-GB" b="0" dirty="0"/>
              <a:t>Victims and Perpetrators can be male or female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t>Research suggests that athletes are more than 3 times more likely to experience interpersonal violence from one or more peers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t>Most athletes reporting harm, report more than one perpetrator involved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However, when people in authority, people with power, are reported as perpetrators, events do tend to be more severe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171450" indent="-171450" algn="l">
              <a:buFontTx/>
              <a:buChar char="-"/>
            </a:pPr>
            <a:endParaRPr lang="en-GB" dirty="0"/>
          </a:p>
          <a:p>
            <a:pPr algn="l"/>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7</a:t>
            </a:fld>
            <a:endParaRPr lang="en-GB"/>
          </a:p>
        </p:txBody>
      </p:sp>
    </p:spTree>
    <p:extLst>
      <p:ext uri="{BB962C8B-B14F-4D97-AF65-F5344CB8AC3E}">
        <p14:creationId xmlns:p14="http://schemas.microsoft.com/office/powerpoint/2010/main" val="672518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6195F-8D84-BFD6-256C-DDB024CF8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EAD05-6F5A-F135-7DE9-3F7FB5E665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AC6CD-169D-95E0-3176-A344F1ACB466}"/>
              </a:ext>
            </a:extLst>
          </p:cNvPr>
          <p:cNvSpPr>
            <a:spLocks noGrp="1"/>
          </p:cNvSpPr>
          <p:nvPr>
            <p:ph type="body" idx="1"/>
          </p:nvPr>
        </p:nvSpPr>
        <p:spPr/>
        <p:txBody>
          <a:bodyPr/>
          <a:lstStyle/>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BE061404-618C-72D5-210F-47864C4A48BE}"/>
              </a:ext>
            </a:extLst>
          </p:cNvPr>
          <p:cNvSpPr>
            <a:spLocks noGrp="1"/>
          </p:cNvSpPr>
          <p:nvPr>
            <p:ph type="sldNum" sz="quarter" idx="5"/>
          </p:nvPr>
        </p:nvSpPr>
        <p:spPr/>
        <p:txBody>
          <a:bodyPr/>
          <a:lstStyle/>
          <a:p>
            <a:fld id="{48C5B498-FC9D-43ED-A872-1B6B4EF19CBF}" type="slidenum">
              <a:rPr lang="en-GB" smtClean="0"/>
              <a:t>10</a:t>
            </a:fld>
            <a:endParaRPr lang="en-GB"/>
          </a:p>
        </p:txBody>
      </p:sp>
    </p:spTree>
    <p:extLst>
      <p:ext uri="{BB962C8B-B14F-4D97-AF65-F5344CB8AC3E}">
        <p14:creationId xmlns:p14="http://schemas.microsoft.com/office/powerpoint/2010/main" val="210151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6" name="Google Shape;32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9FB2B28A-EB89-3D3B-6762-60A10CEA2BA4}"/>
            </a:ext>
          </a:extLst>
        </p:cNvPr>
        <p:cNvGrpSpPr/>
        <p:nvPr/>
      </p:nvGrpSpPr>
      <p:grpSpPr>
        <a:xfrm>
          <a:off x="0" y="0"/>
          <a:ext cx="0" cy="0"/>
          <a:chOff x="0" y="0"/>
          <a:chExt cx="0" cy="0"/>
        </a:xfrm>
      </p:grpSpPr>
      <p:sp>
        <p:nvSpPr>
          <p:cNvPr id="361" name="Google Shape;361;p14:notes">
            <a:extLst>
              <a:ext uri="{FF2B5EF4-FFF2-40B4-BE49-F238E27FC236}">
                <a16:creationId xmlns:a16="http://schemas.microsoft.com/office/drawing/2014/main" id="{27167B99-6750-A066-1879-5F98962165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4:notes">
            <a:extLst>
              <a:ext uri="{FF2B5EF4-FFF2-40B4-BE49-F238E27FC236}">
                <a16:creationId xmlns:a16="http://schemas.microsoft.com/office/drawing/2014/main" id="{780584A6-FC6F-BA14-0CB9-9865799A559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198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C436BDCC-0076-CF42-5718-3A337D57C92D}"/>
            </a:ext>
          </a:extLst>
        </p:cNvPr>
        <p:cNvGrpSpPr/>
        <p:nvPr/>
      </p:nvGrpSpPr>
      <p:grpSpPr>
        <a:xfrm>
          <a:off x="0" y="0"/>
          <a:ext cx="0" cy="0"/>
          <a:chOff x="0" y="0"/>
          <a:chExt cx="0" cy="0"/>
        </a:xfrm>
      </p:grpSpPr>
      <p:sp>
        <p:nvSpPr>
          <p:cNvPr id="361" name="Google Shape;361;p14:notes">
            <a:extLst>
              <a:ext uri="{FF2B5EF4-FFF2-40B4-BE49-F238E27FC236}">
                <a16:creationId xmlns:a16="http://schemas.microsoft.com/office/drawing/2014/main" id="{15CBFD99-4478-3D6F-8B24-2DA2EC6BB8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4:notes">
            <a:extLst>
              <a:ext uri="{FF2B5EF4-FFF2-40B4-BE49-F238E27FC236}">
                <a16:creationId xmlns:a16="http://schemas.microsoft.com/office/drawing/2014/main" id="{9308A509-6E22-07FD-7E2E-35AC18AE47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8848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a:extLst>
            <a:ext uri="{FF2B5EF4-FFF2-40B4-BE49-F238E27FC236}">
              <a16:creationId xmlns:a16="http://schemas.microsoft.com/office/drawing/2014/main" id="{80C4D26F-F738-D7DE-D127-3F9BD5A48C16}"/>
            </a:ext>
          </a:extLst>
        </p:cNvPr>
        <p:cNvGrpSpPr/>
        <p:nvPr/>
      </p:nvGrpSpPr>
      <p:grpSpPr>
        <a:xfrm>
          <a:off x="0" y="0"/>
          <a:ext cx="0" cy="0"/>
          <a:chOff x="0" y="0"/>
          <a:chExt cx="0" cy="0"/>
        </a:xfrm>
      </p:grpSpPr>
      <p:sp>
        <p:nvSpPr>
          <p:cNvPr id="361" name="Google Shape;361;p14:notes">
            <a:extLst>
              <a:ext uri="{FF2B5EF4-FFF2-40B4-BE49-F238E27FC236}">
                <a16:creationId xmlns:a16="http://schemas.microsoft.com/office/drawing/2014/main" id="{91639B4C-06DC-075D-5863-568AEE266D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4:notes">
            <a:extLst>
              <a:ext uri="{FF2B5EF4-FFF2-40B4-BE49-F238E27FC236}">
                <a16:creationId xmlns:a16="http://schemas.microsoft.com/office/drawing/2014/main" id="{6DA3D302-4A9B-CED5-2C66-83AEF51997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3790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26</a:t>
            </a:fld>
            <a:endParaRPr lang="en-GB"/>
          </a:p>
        </p:txBody>
      </p:sp>
    </p:spTree>
    <p:extLst>
      <p:ext uri="{BB962C8B-B14F-4D97-AF65-F5344CB8AC3E}">
        <p14:creationId xmlns:p14="http://schemas.microsoft.com/office/powerpoint/2010/main" val="2240306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27</a:t>
            </a:fld>
            <a:endParaRPr lang="en-GB"/>
          </a:p>
        </p:txBody>
      </p:sp>
    </p:spTree>
    <p:extLst>
      <p:ext uri="{BB962C8B-B14F-4D97-AF65-F5344CB8AC3E}">
        <p14:creationId xmlns:p14="http://schemas.microsoft.com/office/powerpoint/2010/main" val="2163016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28</a:t>
            </a:fld>
            <a:endParaRPr lang="en-GB"/>
          </a:p>
        </p:txBody>
      </p:sp>
    </p:spTree>
    <p:extLst>
      <p:ext uri="{BB962C8B-B14F-4D97-AF65-F5344CB8AC3E}">
        <p14:creationId xmlns:p14="http://schemas.microsoft.com/office/powerpoint/2010/main" val="351464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29</a:t>
            </a:fld>
            <a:endParaRPr lang="en-GB"/>
          </a:p>
        </p:txBody>
      </p:sp>
    </p:spTree>
    <p:extLst>
      <p:ext uri="{BB962C8B-B14F-4D97-AF65-F5344CB8AC3E}">
        <p14:creationId xmlns:p14="http://schemas.microsoft.com/office/powerpoint/2010/main" val="4281702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30</a:t>
            </a:fld>
            <a:endParaRPr lang="en-GB"/>
          </a:p>
        </p:txBody>
      </p:sp>
    </p:spTree>
    <p:extLst>
      <p:ext uri="{BB962C8B-B14F-4D97-AF65-F5344CB8AC3E}">
        <p14:creationId xmlns:p14="http://schemas.microsoft.com/office/powerpoint/2010/main" val="4157495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31</a:t>
            </a:fld>
            <a:endParaRPr lang="en-GB"/>
          </a:p>
        </p:txBody>
      </p:sp>
    </p:spTree>
    <p:extLst>
      <p:ext uri="{BB962C8B-B14F-4D97-AF65-F5344CB8AC3E}">
        <p14:creationId xmlns:p14="http://schemas.microsoft.com/office/powerpoint/2010/main" val="3761261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part of the presentation we will be summarising </a:t>
            </a:r>
          </a:p>
          <a:p>
            <a:pPr marL="171450" indent="-171450">
              <a:buFontTx/>
              <a:buChar char="-"/>
            </a:pPr>
            <a:r>
              <a:rPr lang="en-GB" dirty="0"/>
              <a:t>the FIE Safeguarding Policy</a:t>
            </a:r>
          </a:p>
          <a:p>
            <a:pPr marL="171450" indent="-171450">
              <a:buFontTx/>
              <a:buChar char="-"/>
            </a:pPr>
            <a:r>
              <a:rPr lang="en-GB" b="0" i="0" dirty="0">
                <a:solidFill>
                  <a:srgbClr val="000000"/>
                </a:solidFill>
                <a:effectLst/>
                <a:latin typeface="Open Sans" panose="020B0606030504020204" pitchFamily="34" charset="0"/>
              </a:rPr>
              <a:t>Definitions (x-ref the FIE Safeguarding Policy) and Examples of </a:t>
            </a:r>
            <a:r>
              <a:rPr lang="en-GB" b="1" i="0" dirty="0">
                <a:solidFill>
                  <a:srgbClr val="000000"/>
                </a:solidFill>
                <a:effectLst/>
                <a:latin typeface="Open Sans" panose="020B0606030504020204" pitchFamily="34" charset="0"/>
              </a:rPr>
              <a:t>Harassment and abuse in sport</a:t>
            </a:r>
          </a:p>
          <a:p>
            <a:r>
              <a:rPr lang="en-GB" b="1" i="0" dirty="0">
                <a:solidFill>
                  <a:srgbClr val="000000"/>
                </a:solidFill>
                <a:effectLst/>
                <a:latin typeface="Open Sans" panose="020B0606030504020204" pitchFamily="34" charset="0"/>
              </a:rPr>
              <a:t>- Impacts of harassment and abuse in sport</a:t>
            </a:r>
          </a:p>
          <a:p>
            <a:r>
              <a:rPr lang="en-GB" b="1" i="0" dirty="0">
                <a:solidFill>
                  <a:srgbClr val="000000"/>
                </a:solidFill>
                <a:effectLst/>
                <a:latin typeface="Open Sans" panose="020B0606030504020204" pitchFamily="34" charset="0"/>
              </a:rPr>
              <a:t>- Why it needs to be addressed by Sport</a:t>
            </a:r>
          </a:p>
          <a:p>
            <a:pPr lvl="1"/>
            <a:r>
              <a:rPr lang="en-GB" b="0" i="0" dirty="0">
                <a:solidFill>
                  <a:srgbClr val="000000"/>
                </a:solidFill>
                <a:effectLst/>
                <a:latin typeface="Open Sans" panose="020B0606030504020204" pitchFamily="34" charset="0"/>
              </a:rPr>
              <a:t>Legal Context – Global &amp; Regional Legislative Frameworks</a:t>
            </a:r>
          </a:p>
          <a:p>
            <a:pPr lvl="1"/>
            <a:r>
              <a:rPr lang="en-GB" b="0" i="0" dirty="0">
                <a:solidFill>
                  <a:srgbClr val="000000"/>
                </a:solidFill>
                <a:effectLst/>
                <a:latin typeface="Open Sans" panose="020B0606030504020204" pitchFamily="34" charset="0"/>
              </a:rPr>
              <a:t>Olympic Context - Olympism/IOC Mission</a:t>
            </a:r>
          </a:p>
          <a:p>
            <a:pPr lvl="1"/>
            <a:r>
              <a:rPr lang="en-GB" dirty="0">
                <a:solidFill>
                  <a:srgbClr val="000000"/>
                </a:solidFill>
                <a:latin typeface="Open Sans" panose="020B0606030504020204" pitchFamily="34" charset="0"/>
              </a:rPr>
              <a:t>Sporting Context - Risks of Elite/International Sport, what the research tells us</a:t>
            </a:r>
            <a:endParaRPr lang="en-GB" b="0" i="0" dirty="0">
              <a:solidFill>
                <a:srgbClr val="000000"/>
              </a:solidFill>
              <a:effectLst/>
              <a:latin typeface="Open Sans" panose="020B0606030504020204" pitchFamily="34" charset="0"/>
            </a:endParaRPr>
          </a:p>
          <a:p>
            <a:r>
              <a:rPr lang="en-GB" b="1" i="0" dirty="0">
                <a:solidFill>
                  <a:srgbClr val="000000"/>
                </a:solidFill>
                <a:effectLst/>
                <a:latin typeface="Open Sans" panose="020B0606030504020204" pitchFamily="34" charset="0"/>
              </a:rPr>
              <a:t>Athlete Rights</a:t>
            </a:r>
          </a:p>
          <a:p>
            <a:endParaRPr lang="en-GB" dirty="0"/>
          </a:p>
          <a:p>
            <a:endParaRPr lang="en-GB" dirty="0"/>
          </a:p>
          <a:p>
            <a:endParaRPr lang="en-GB" b="0" i="0" dirty="0">
              <a:solidFill>
                <a:srgbClr val="000000"/>
              </a:solidFill>
              <a:effectLst/>
              <a:latin typeface="Open Sans" panose="020B0606030504020204" pitchFamily="34" charset="0"/>
            </a:endParaRPr>
          </a:p>
          <a:p>
            <a:endParaRPr lang="en-GB" b="0" i="0" dirty="0">
              <a:solidFill>
                <a:srgbClr val="000000"/>
              </a:solidFill>
              <a:effectLst/>
              <a:latin typeface="Open Sans" panose="020B0606030504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33</a:t>
            </a:fld>
            <a:endParaRPr lang="en-GB"/>
          </a:p>
        </p:txBody>
      </p:sp>
    </p:spTree>
    <p:extLst>
      <p:ext uri="{BB962C8B-B14F-4D97-AF65-F5344CB8AC3E}">
        <p14:creationId xmlns:p14="http://schemas.microsoft.com/office/powerpoint/2010/main" val="770797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34</a:t>
            </a:fld>
            <a:endParaRPr lang="en-GB"/>
          </a:p>
        </p:txBody>
      </p:sp>
    </p:spTree>
    <p:extLst>
      <p:ext uri="{BB962C8B-B14F-4D97-AF65-F5344CB8AC3E}">
        <p14:creationId xmlns:p14="http://schemas.microsoft.com/office/powerpoint/2010/main" val="4081645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Some people and perpetrators are not always conscious that what they are doing is harmful. This is due to education, use of “old” methods, </a:t>
            </a:r>
            <a:r>
              <a:rPr lang="en-US" sz="1200" dirty="0" err="1">
                <a:effectLst/>
                <a:latin typeface="Calibri" panose="020F0502020204030204" pitchFamily="34" charset="0"/>
                <a:ea typeface="Calibri" panose="020F0502020204030204" pitchFamily="34" charset="0"/>
              </a:rPr>
              <a:t>etc</a:t>
            </a:r>
            <a:r>
              <a:rPr lang="en-US" sz="1200" dirty="0">
                <a:effectLst/>
                <a:latin typeface="Calibri" panose="020F0502020204030204" pitchFamily="34" charset="0"/>
                <a:ea typeface="Calibri" panose="020F0502020204030204" pitchFamily="34" charset="0"/>
              </a:rPr>
              <a:t>, and there is a need for education to explain what is not acceptable and the consequences on athletes/others. In addition, these people are focused on “results, whatever the cost is”. Different approaches have to be put in place to protect athletes and others.</a:t>
            </a:r>
            <a:endParaRPr lang="en-GB" sz="1200" dirty="0">
              <a:effectLst/>
              <a:latin typeface="Calibri" panose="020F0502020204030204" pitchFamily="34" charset="0"/>
              <a:ea typeface="Calibri" panose="020F0502020204030204" pitchFamily="34" charset="0"/>
            </a:endParaRPr>
          </a:p>
          <a:p>
            <a:endParaRPr lang="en-GB" dirty="0"/>
          </a:p>
          <a:p>
            <a:r>
              <a:rPr lang="en-GB" dirty="0"/>
              <a:t>So within the policy, we define 5 areas of abuse and harassment:</a:t>
            </a:r>
          </a:p>
          <a:p>
            <a:endParaRPr lang="en-GB" dirty="0"/>
          </a:p>
          <a:p>
            <a:r>
              <a:rPr lang="en-GB" dirty="0"/>
              <a:t>Physical abuse is Any deliberate and unwelcome act that causes physical trauma or injury. This includes forced or inappropriate physical activity, forced alcohol consumption, or forced doping practices.</a:t>
            </a:r>
          </a:p>
          <a:p>
            <a:endParaRPr lang="en-GB" dirty="0"/>
          </a:p>
          <a:p>
            <a:r>
              <a:rPr lang="en-GB" dirty="0"/>
              <a:t>Psychological abuse is Any unwelcome act which may diminish the sense of identity, dignity and self-worth or result in significant emotional upset.</a:t>
            </a:r>
          </a:p>
          <a:p>
            <a:endParaRPr lang="en-GB" dirty="0"/>
          </a:p>
          <a:p>
            <a:r>
              <a:rPr lang="en-GB" dirty="0"/>
              <a:t>Sexual Harassment - Any unwanted and unwelcome conduct of a sexual nature, whether verbal, non-verbal or physical that does not constitute sexual abuse.</a:t>
            </a:r>
          </a:p>
          <a:p>
            <a:endParaRPr lang="en-GB" dirty="0"/>
          </a:p>
          <a:p>
            <a:r>
              <a:rPr lang="en-GB" dirty="0"/>
              <a:t>Sexual Abuse - Any conduct of a sexual nature where consent is coerced , manipulated, is not, or cannot be given</a:t>
            </a:r>
          </a:p>
          <a:p>
            <a:endParaRPr lang="en-GB" dirty="0"/>
          </a:p>
          <a:p>
            <a:r>
              <a:rPr lang="en-GB" dirty="0"/>
              <a:t>And finally, Neglect which is the failure of a coach or another person with a duty of care towards the participant to provide a minimum level of care, resulting in harm or potential harm.</a:t>
            </a:r>
          </a:p>
          <a:p>
            <a:endParaRPr lang="en-GB" dirty="0"/>
          </a:p>
          <a:p>
            <a:r>
              <a:rPr lang="en-GB" dirty="0"/>
              <a:t>There as an important word here – ‘unwelcome’ – this is in the eyes of the person on the receiving end of the behaviour. This is not the absolute behaviour, it is affected by relationships, age and power structures</a:t>
            </a:r>
          </a:p>
          <a:p>
            <a:endParaRPr lang="en-GB" dirty="0"/>
          </a:p>
          <a:p>
            <a:r>
              <a:rPr lang="en-US" sz="1800" dirty="0">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35</a:t>
            </a:fld>
            <a:endParaRPr lang="en-GB"/>
          </a:p>
        </p:txBody>
      </p:sp>
    </p:spTree>
    <p:extLst>
      <p:ext uri="{BB962C8B-B14F-4D97-AF65-F5344CB8AC3E}">
        <p14:creationId xmlns:p14="http://schemas.microsoft.com/office/powerpoint/2010/main" val="153205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36</a:t>
            </a:fld>
            <a:endParaRPr lang="en-GB"/>
          </a:p>
        </p:txBody>
      </p:sp>
    </p:spTree>
    <p:extLst>
      <p:ext uri="{BB962C8B-B14F-4D97-AF65-F5344CB8AC3E}">
        <p14:creationId xmlns:p14="http://schemas.microsoft.com/office/powerpoint/2010/main" val="2743660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you can see some examples of physical abuse, emotional and psychological abuse, and neglect.</a:t>
            </a:r>
          </a:p>
          <a:p>
            <a:endParaRPr lang="en-GB" dirty="0"/>
          </a:p>
          <a:p>
            <a:r>
              <a:rPr lang="en-GB" dirty="0"/>
              <a:t>The percentages come from a prevalence study done on Current and Former National Team athletes in 2019 which included fencers, current and retired.</a:t>
            </a:r>
          </a:p>
          <a:p>
            <a:endParaRPr lang="en-GB" dirty="0"/>
          </a:p>
          <a:p>
            <a:r>
              <a:rPr lang="en-GB" dirty="0"/>
              <a:t>These percentages can give us some indication of the prevalence of difference types of abuse and harassment in Sport, and where the risks lie for athletes.</a:t>
            </a:r>
          </a:p>
          <a:p>
            <a:endParaRPr lang="en-GB" dirty="0"/>
          </a:p>
          <a:p>
            <a:r>
              <a:rPr lang="en-GB" dirty="0"/>
              <a:t>So the most common reported examples in each category were </a:t>
            </a:r>
          </a:p>
          <a:p>
            <a:r>
              <a:rPr lang="en-GB" dirty="0"/>
              <a:t>excessive exercise, </a:t>
            </a:r>
          </a:p>
          <a:p>
            <a:r>
              <a:rPr lang="en-GB" dirty="0"/>
              <a:t>being shouted at in an angry or critical manner and </a:t>
            </a:r>
          </a:p>
          <a:p>
            <a:r>
              <a:rPr lang="en-GB" dirty="0"/>
              <a:t>training whilst injured or exhausted. </a:t>
            </a:r>
          </a:p>
          <a:p>
            <a:endParaRPr lang="en-GB" dirty="0"/>
          </a:p>
          <a:p>
            <a:r>
              <a:rPr lang="en-GB" dirty="0"/>
              <a:t>The ones that we have highlighted are ones that we know have occurred at fencing competitions.</a:t>
            </a:r>
          </a:p>
          <a:p>
            <a:endParaRPr lang="en-GB" dirty="0"/>
          </a:p>
          <a:p>
            <a:endParaRPr lang="en-GB" dirty="0"/>
          </a:p>
          <a:p>
            <a:r>
              <a:rPr lang="en-GB" dirty="0"/>
              <a:t>%ages are from - Prevalence of Maltreatment Among Current and Former National Team Athletes 2019 Kerr et All - included fencers (current &amp; retired)</a:t>
            </a:r>
          </a:p>
        </p:txBody>
      </p:sp>
      <p:sp>
        <p:nvSpPr>
          <p:cNvPr id="4" name="Slide Number Placeholder 3"/>
          <p:cNvSpPr>
            <a:spLocks noGrp="1"/>
          </p:cNvSpPr>
          <p:nvPr>
            <p:ph type="sldNum" sz="quarter" idx="5"/>
          </p:nvPr>
        </p:nvSpPr>
        <p:spPr/>
        <p:txBody>
          <a:bodyPr/>
          <a:lstStyle/>
          <a:p>
            <a:fld id="{48C5B498-FC9D-43ED-A872-1B6B4EF19CBF}" type="slidenum">
              <a:rPr lang="en-GB" smtClean="0"/>
              <a:t>37</a:t>
            </a:fld>
            <a:endParaRPr lang="en-GB"/>
          </a:p>
        </p:txBody>
      </p:sp>
    </p:spTree>
    <p:extLst>
      <p:ext uri="{BB962C8B-B14F-4D97-AF65-F5344CB8AC3E}">
        <p14:creationId xmlns:p14="http://schemas.microsoft.com/office/powerpoint/2010/main" val="99307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World Health Organisation, defines the umbrella term of Sexual Violence.</a:t>
            </a:r>
          </a:p>
          <a:p>
            <a:endParaRPr lang="en-GB" dirty="0"/>
          </a:p>
          <a:p>
            <a:r>
              <a:rPr lang="en-GB" b="0" dirty="0"/>
              <a:t>Sexual Violence is broken down into 3 areas of Gender Harassment, Sexual Harassment and Sexual Abuse</a:t>
            </a:r>
          </a:p>
          <a:p>
            <a:endParaRPr lang="en-GB" b="0" dirty="0"/>
          </a:p>
          <a:p>
            <a:r>
              <a:rPr lang="en-GB" b="0" dirty="0"/>
              <a:t>The term Gender harassment refers to a broad range of verbal and nonverbal behaviours conveying insulting, hostile, and degrading attitudes about one’s gender</a:t>
            </a:r>
          </a:p>
          <a:p>
            <a:endParaRPr lang="en-GB" b="0" dirty="0"/>
          </a:p>
          <a:p>
            <a:r>
              <a:rPr lang="en-GB" b="0" dirty="0"/>
              <a:t>Its important to note that behaviours that are characterized as sexual harassment may also be considered as sexual abuse depending on the context, such as severity, the age of the victim, and the local legal system.</a:t>
            </a:r>
          </a:p>
          <a:p>
            <a:endParaRPr lang="en-GB" b="0" dirty="0"/>
          </a:p>
          <a:p>
            <a:r>
              <a:rPr lang="en-GB" b="0" dirty="0"/>
              <a:t>Ultimately Gender and Sexual </a:t>
            </a:r>
            <a:r>
              <a:rPr lang="en-GB" dirty="0"/>
              <a:t>harassment and Sexual Abuse in sport stem from the abuse of power relations, facilitated by an organizational culture that ignores, denies, fails to prevent or even tacitly accepts such behaviours.</a:t>
            </a:r>
          </a:p>
          <a:p>
            <a:endParaRPr lang="en-GB" dirty="0"/>
          </a:p>
          <a:p>
            <a:r>
              <a:rPr lang="en-GB" dirty="0"/>
              <a:t>The slide shows verbal, non-verbal and physical examples of these types of harassment and abuse</a:t>
            </a:r>
          </a:p>
          <a:p>
            <a:endParaRPr lang="en-GB" dirty="0"/>
          </a:p>
          <a:p>
            <a:endParaRPr lang="en-GB" dirty="0"/>
          </a:p>
          <a:p>
            <a:endParaRPr lang="en-GB" dirty="0"/>
          </a:p>
          <a:p>
            <a:r>
              <a:rPr lang="en-GB" dirty="0"/>
              <a:t>NOT TO BE SAID UNLESS QUERIED</a:t>
            </a:r>
          </a:p>
          <a:p>
            <a:endParaRPr lang="en-GB" dirty="0"/>
          </a:p>
          <a:p>
            <a:endParaRPr lang="en-GB" dirty="0"/>
          </a:p>
          <a:p>
            <a:r>
              <a:rPr lang="en-GB" dirty="0"/>
              <a:t>Any sexual act, attempt to obtain a sexual act, unwanted sexual comments or advances, or acts to traffic, or otherwise directed, against a person’s sexuality using coercion, </a:t>
            </a:r>
          </a:p>
          <a:p>
            <a:r>
              <a:rPr lang="en-GB" dirty="0"/>
              <a:t>by any person regardless of their relationship to the victim, </a:t>
            </a:r>
          </a:p>
          <a:p>
            <a:r>
              <a:rPr lang="en-GB" dirty="0"/>
              <a:t>in any setting, including but not limited to home and work.</a:t>
            </a:r>
          </a:p>
          <a:p>
            <a:endParaRPr lang="en-GB" b="0" dirty="0"/>
          </a:p>
          <a:p>
            <a:endParaRPr lang="en-GB" dirty="0"/>
          </a:p>
          <a:p>
            <a:endParaRPr lang="en-GB" dirty="0"/>
          </a:p>
          <a:p>
            <a:r>
              <a:rPr lang="en-GB" dirty="0"/>
              <a:t>70secs</a:t>
            </a:r>
          </a:p>
          <a:p>
            <a:endParaRPr lang="en-GB" dirty="0"/>
          </a:p>
          <a:p>
            <a:endParaRPr lang="en-GB" dirty="0"/>
          </a:p>
          <a:p>
            <a:r>
              <a:rPr lang="en-GB" dirty="0"/>
              <a:t>%ages are from - Prevalence of Maltreatment Among Current and Former National Team Athletes 2019 Kerr et All included fencers (current &amp; retired)</a:t>
            </a:r>
          </a:p>
        </p:txBody>
      </p:sp>
      <p:sp>
        <p:nvSpPr>
          <p:cNvPr id="4" name="Slide Number Placeholder 3"/>
          <p:cNvSpPr>
            <a:spLocks noGrp="1"/>
          </p:cNvSpPr>
          <p:nvPr>
            <p:ph type="sldNum" sz="quarter" idx="5"/>
          </p:nvPr>
        </p:nvSpPr>
        <p:spPr/>
        <p:txBody>
          <a:bodyPr/>
          <a:lstStyle/>
          <a:p>
            <a:fld id="{48C5B498-FC9D-43ED-A872-1B6B4EF19CBF}" type="slidenum">
              <a:rPr lang="en-GB" smtClean="0"/>
              <a:t>38</a:t>
            </a:fld>
            <a:endParaRPr lang="en-GB"/>
          </a:p>
        </p:txBody>
      </p:sp>
    </p:spTree>
    <p:extLst>
      <p:ext uri="{BB962C8B-B14F-4D97-AF65-F5344CB8AC3E}">
        <p14:creationId xmlns:p14="http://schemas.microsoft.com/office/powerpoint/2010/main" val="19823486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dirty="0"/>
              <a:t>The impacts of harassment and abuse are often characterised as transient emotional damages to the abuse victim alone. </a:t>
            </a:r>
          </a:p>
          <a:p>
            <a:endParaRPr lang="en-GB" sz="1200" b="0" i="0" dirty="0"/>
          </a:p>
          <a:p>
            <a:r>
              <a:rPr lang="en-GB" sz="1200" b="0" i="0" dirty="0"/>
              <a:t>But the reality is that the impact of non accidental violence is long lasting, profound and diverse, affecting all aspects of victim’s lives and felt by members of the whole sport community .</a:t>
            </a:r>
          </a:p>
          <a:p>
            <a:endParaRPr lang="en-GB" sz="1200" b="0" i="0" dirty="0"/>
          </a:p>
          <a:p>
            <a:r>
              <a:rPr lang="en-GB" sz="1200" b="0" i="0" dirty="0"/>
              <a:t>It is proven that childhood adversity and interpersonal trauma are associated with a host of negative health outcomes in adulthood. Within sport it can impact young athletes’ physiology, cognition, and socioemotional wellbeing into adulthood. You can see a list of impacts in the slide.</a:t>
            </a:r>
          </a:p>
          <a:p>
            <a:endParaRPr lang="en-GB" sz="1200" b="0" i="0" dirty="0"/>
          </a:p>
          <a:p>
            <a:r>
              <a:rPr lang="en-GB" sz="1200" b="0" i="0" dirty="0"/>
              <a:t>The Entourage can be affected – teammates, parents and coaches experience secondary trauma - in sometimes catastrophic ways.</a:t>
            </a:r>
          </a:p>
          <a:p>
            <a:endParaRPr lang="en-GB" sz="1200" b="0" i="0" dirty="0"/>
          </a:p>
          <a:p>
            <a:r>
              <a:rPr lang="en-GB" sz="1200" b="0" i="0" dirty="0"/>
              <a:t>And also the impact on the Organisations</a:t>
            </a:r>
          </a:p>
          <a:p>
            <a:endParaRPr lang="en-GB" sz="1200" b="0" i="0" dirty="0"/>
          </a:p>
          <a:p>
            <a:r>
              <a:rPr lang="en-GB" sz="1200" b="0" i="0" dirty="0"/>
              <a:t>So preventing abuse and harassment is vital, and reporting incidents protects everyone, including the FIE, Zonal Confederations and National Federations.</a:t>
            </a:r>
          </a:p>
          <a:p>
            <a:endParaRPr lang="en-GB" sz="1200" b="0" i="0" dirty="0"/>
          </a:p>
          <a:p>
            <a:endParaRPr lang="en-GB"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(Research – </a:t>
            </a:r>
            <a:r>
              <a:rPr lang="en-GB" sz="1200" dirty="0"/>
              <a:t>Mountjoy et al, IOC Consensus Statement: harassment &amp; abuse)</a:t>
            </a:r>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39</a:t>
            </a:fld>
            <a:endParaRPr lang="en-GB"/>
          </a:p>
        </p:txBody>
      </p:sp>
    </p:spTree>
    <p:extLst>
      <p:ext uri="{BB962C8B-B14F-4D97-AF65-F5344CB8AC3E}">
        <p14:creationId xmlns:p14="http://schemas.microsoft.com/office/powerpoint/2010/main" val="3458521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purpose of this slide is to show that we all actually have a legal responsibility to protect people from harassment and abuse.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you can see important global and regional treaties which specifically include rights around sport, and the participation in sport without harassment and abuse.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They matter because the FIE is based in Switzerland, which is a State bound by European Conventions, and the FIE is bound by these European regional treaties </a:t>
            </a:r>
            <a:r>
              <a:rPr lang="en-GB" b="1" i="0" dirty="0"/>
              <a:t>whether or not </a:t>
            </a:r>
            <a:r>
              <a:rPr lang="en-GB" i="0" dirty="0"/>
              <a:t>the competition or camp is held in Europe.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For zonal confederation and national level licensed competitions there may be additional or different regional treaties, conventions and laws.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We must ensure that we respect and abide by these legal conventions – global, regional or national, upholding participants rights and delivering on our safeguarding responsibilities.</a:t>
            </a:r>
          </a:p>
          <a:p>
            <a:endParaRPr lang="en-GB" dirty="0"/>
          </a:p>
          <a:p>
            <a:endParaRPr lang="en-GB" dirty="0"/>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endParaRPr lang="en-GB" dirty="0"/>
          </a:p>
          <a:p>
            <a:endParaRPr lang="en-GB" b="0" i="0" dirty="0">
              <a:solidFill>
                <a:srgbClr val="666666"/>
              </a:solidFill>
              <a:effectLst/>
              <a:latin typeface="Open Sans" panose="020B0606030504020204" pitchFamily="34" charset="0"/>
            </a:endParaRPr>
          </a:p>
          <a:p>
            <a:endParaRPr lang="en-GB" b="0" i="0" dirty="0">
              <a:solidFill>
                <a:srgbClr val="666666"/>
              </a:solidFill>
              <a:effectLst/>
              <a:latin typeface="Open Sans" panose="020B0606030504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40</a:t>
            </a:fld>
            <a:endParaRPr lang="en-GB"/>
          </a:p>
        </p:txBody>
      </p:sp>
    </p:spTree>
    <p:extLst>
      <p:ext uri="{BB962C8B-B14F-4D97-AF65-F5344CB8AC3E}">
        <p14:creationId xmlns:p14="http://schemas.microsoft.com/office/powerpoint/2010/main" val="3666325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an Olympic Sport we also have to recognise the position of the IOC where athlete welfare is of paramount importance.</a:t>
            </a:r>
          </a:p>
          <a:p>
            <a:endParaRPr lang="en-GB" dirty="0"/>
          </a:p>
          <a:p>
            <a:r>
              <a:rPr lang="en-GB" dirty="0"/>
              <a:t>Since 2004 the IOC has been developing initiatives to prevent harassment and abuse in sport, embedding the rights of Olympic athletes and responsibilities of Olympic sports into their Codes.</a:t>
            </a:r>
          </a:p>
          <a:p>
            <a:endParaRPr lang="en-GB" dirty="0"/>
          </a:p>
          <a:p>
            <a:pPr algn="l"/>
            <a:r>
              <a:rPr lang="en-GB" dirty="0"/>
              <a:t>The </a:t>
            </a:r>
            <a:r>
              <a:rPr lang="en-GB" b="0" i="0" dirty="0">
                <a:solidFill>
                  <a:srgbClr val="000000"/>
                </a:solidFill>
                <a:effectLst/>
                <a:latin typeface="OlympicSans"/>
              </a:rPr>
              <a:t>new strategic roadmap, Olympic Agenda 2020+5 contains 15 recommendations, including the recommendation to s</a:t>
            </a:r>
            <a:r>
              <a:rPr lang="en-GB" sz="1200" dirty="0"/>
              <a:t>trengthen safeguarding across the Olympic Movement to protect the physical and mental well-being of athletes</a:t>
            </a:r>
            <a:endParaRPr lang="en-GB" b="0" i="0" dirty="0">
              <a:solidFill>
                <a:srgbClr val="000000"/>
              </a:solidFill>
              <a:effectLst/>
              <a:latin typeface="OlympicSans"/>
            </a:endParaRPr>
          </a:p>
        </p:txBody>
      </p:sp>
      <p:sp>
        <p:nvSpPr>
          <p:cNvPr id="4" name="Slide Number Placeholder 3"/>
          <p:cNvSpPr>
            <a:spLocks noGrp="1"/>
          </p:cNvSpPr>
          <p:nvPr>
            <p:ph type="sldNum" sz="quarter" idx="5"/>
          </p:nvPr>
        </p:nvSpPr>
        <p:spPr/>
        <p:txBody>
          <a:bodyPr/>
          <a:lstStyle/>
          <a:p>
            <a:fld id="{48C5B498-FC9D-43ED-A872-1B6B4EF19CBF}" type="slidenum">
              <a:rPr lang="en-GB" smtClean="0"/>
              <a:t>41</a:t>
            </a:fld>
            <a:endParaRPr lang="en-GB"/>
          </a:p>
        </p:txBody>
      </p:sp>
    </p:spTree>
    <p:extLst>
      <p:ext uri="{BB962C8B-B14F-4D97-AF65-F5344CB8AC3E}">
        <p14:creationId xmlns:p14="http://schemas.microsoft.com/office/powerpoint/2010/main" val="7911754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Athletes remain the group of participants most at risk as a result of the power structures of coaches, officials and administrators that naturally exist in sport.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Even when athletes are aware of their rights, research suggests they are not always sure if and how they can act on their rights. </a:t>
            </a:r>
          </a:p>
          <a:p>
            <a:endParaRPr lang="en-GB" b="0" dirty="0"/>
          </a:p>
          <a:p>
            <a:r>
              <a:rPr lang="en-GB" b="0" dirty="0"/>
              <a:t>The more successful athletes are, the more vulnerable this can make them – not wanting to call out behaviours for fear of the implications – for example around selection and funding. </a:t>
            </a:r>
          </a:p>
          <a:p>
            <a:endParaRPr lang="en-GB" b="0" dirty="0"/>
          </a:p>
          <a:p>
            <a:r>
              <a:rPr lang="en-GB" b="0" dirty="0"/>
              <a:t>It is our responsibility at the FIE and National Federations to work with athletes, to help them understand and act on their rights, to create a system and structure that gives them trust and confidence that they belong to a sport that delivers on it’s commitment to </a:t>
            </a:r>
            <a:r>
              <a:rPr lang="en-GB" b="0" dirty="0">
                <a:solidFill>
                  <a:schemeClr val="accent2"/>
                </a:solidFill>
              </a:rPr>
              <a:t>protect all it’s participants and create fencing environments free from harassment &amp; abuse.</a:t>
            </a:r>
          </a:p>
          <a:p>
            <a:endParaRPr lang="en-GB" b="0" dirty="0">
              <a:solidFill>
                <a:schemeClr val="accent2"/>
              </a:solidFill>
            </a:endParaRPr>
          </a:p>
          <a:p>
            <a:endParaRPr lang="en-GB" dirty="0"/>
          </a:p>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42</a:t>
            </a:fld>
            <a:endParaRPr lang="en-GB"/>
          </a:p>
        </p:txBody>
      </p:sp>
    </p:spTree>
    <p:extLst>
      <p:ext uri="{BB962C8B-B14F-4D97-AF65-F5344CB8AC3E}">
        <p14:creationId xmlns:p14="http://schemas.microsoft.com/office/powerpoint/2010/main" val="2433389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43</a:t>
            </a:fld>
            <a:endParaRPr lang="en-GB"/>
          </a:p>
        </p:txBody>
      </p:sp>
    </p:spTree>
    <p:extLst>
      <p:ext uri="{BB962C8B-B14F-4D97-AF65-F5344CB8AC3E}">
        <p14:creationId xmlns:p14="http://schemas.microsoft.com/office/powerpoint/2010/main" val="1535657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5B498-FC9D-43ED-A872-1B6B4EF19CBF}" type="slidenum">
              <a:rPr lang="en-GB" smtClean="0"/>
              <a:t>44</a:t>
            </a:fld>
            <a:endParaRPr lang="en-GB"/>
          </a:p>
        </p:txBody>
      </p:sp>
    </p:spTree>
    <p:extLst>
      <p:ext uri="{BB962C8B-B14F-4D97-AF65-F5344CB8AC3E}">
        <p14:creationId xmlns:p14="http://schemas.microsoft.com/office/powerpoint/2010/main" val="446561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583E7C-8129-452D-9852-8C628B7B9572}" type="datetimeFigureOut">
              <a:rPr lang="en-GB" smtClean="0"/>
              <a:t>28/06/2025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053DF6-63DF-4D6F-8477-7C498FB5C687}"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5226070"/>
      </p:ext>
    </p:extLst>
  </p:cSld>
  <p:clrMapOvr>
    <a:masterClrMapping/>
  </p:clrMapOvr>
  <p:transition spd="slow"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358775" indent="-358775">
              <a:buFont typeface="Arial" panose="020B0604020202020204" pitchFamily="34" charset="0"/>
              <a:buChar char="•"/>
              <a:tabLst>
                <a:tab pos="358775" algn="l"/>
              </a:tabLst>
              <a:defRPr sz="3200"/>
            </a:lvl1pPr>
            <a:lvl2pPr marL="446088" indent="-246063">
              <a:defRPr sz="2800"/>
            </a:lvl2pPr>
            <a:lvl3pPr marL="628650" indent="-244475">
              <a:defRPr sz="2000"/>
            </a:lvl3pPr>
            <a:lvl4pPr marL="804863" indent="-238125">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7583E7C-8129-452D-9852-8C628B7B9572}" type="datetimeFigureOut">
              <a:rPr lang="en-GB" smtClean="0"/>
              <a:t>28/06/2025</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3677969153"/>
      </p:ext>
    </p:extLst>
  </p:cSld>
  <p:clrMapOvr>
    <a:masterClrMapping/>
  </p:clrMapOvr>
  <p:transition spd="slow" advClick="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583E7C-8129-452D-9852-8C628B7B9572}" type="datetimeFigureOut">
              <a:rPr lang="en-GB" smtClean="0"/>
              <a:t>28/06/2025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053DF6-63DF-4D6F-8477-7C498FB5C687}"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149039"/>
      </p:ext>
    </p:extLst>
  </p:cSld>
  <p:clrMapOvr>
    <a:masterClrMapping/>
  </p:clrMapOvr>
  <p:transition spd="slow" advClick="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583E7C-8129-452D-9852-8C628B7B9572}" type="datetimeFigureOut">
              <a:rPr lang="en-GB" smtClean="0"/>
              <a:t>28/06/2025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053DF6-63DF-4D6F-8477-7C498FB5C687}" type="slidenum">
              <a:rPr lang="en-GB" smtClean="0"/>
              <a:t>‹#›</a:t>
            </a:fld>
            <a:endParaRPr lang="en-GB"/>
          </a:p>
        </p:txBody>
      </p:sp>
      <p:sp>
        <p:nvSpPr>
          <p:cNvPr id="9" name="Title 1">
            <a:extLst>
              <a:ext uri="{FF2B5EF4-FFF2-40B4-BE49-F238E27FC236}">
                <a16:creationId xmlns:a16="http://schemas.microsoft.com/office/drawing/2014/main" id="{1398258C-FF81-43DC-B01D-8EB653013AD0}"/>
              </a:ext>
            </a:extLst>
          </p:cNvPr>
          <p:cNvSpPr>
            <a:spLocks noGrp="1"/>
          </p:cNvSpPr>
          <p:nvPr>
            <p:ph type="title"/>
          </p:nvPr>
        </p:nvSpPr>
        <p:spPr>
          <a:xfrm>
            <a:off x="1097280" y="286604"/>
            <a:ext cx="10058400" cy="817578"/>
          </a:xfrm>
        </p:spPr>
        <p:txBody>
          <a:bodyPr/>
          <a:lstStyle/>
          <a:p>
            <a:r>
              <a:rPr lang="en-US"/>
              <a:t>Click to edit Master title style</a:t>
            </a:r>
            <a:endParaRPr lang="en-US" dirty="0"/>
          </a:p>
        </p:txBody>
      </p:sp>
    </p:spTree>
    <p:extLst>
      <p:ext uri="{BB962C8B-B14F-4D97-AF65-F5344CB8AC3E}">
        <p14:creationId xmlns:p14="http://schemas.microsoft.com/office/powerpoint/2010/main" val="3626814408"/>
      </p:ext>
    </p:extLst>
  </p:cSld>
  <p:clrMapOvr>
    <a:masterClrMapping/>
  </p:clrMapOvr>
  <p:transition spd="slow"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583E7C-8129-452D-9852-8C628B7B9572}" type="datetimeFigureOut">
              <a:rPr lang="en-GB" smtClean="0"/>
              <a:t>28/06/2025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3114074311"/>
      </p:ext>
    </p:extLst>
  </p:cSld>
  <p:clrMapOvr>
    <a:masterClrMapping/>
  </p:clrMapOvr>
  <p:transition spd="slow"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583E7C-8129-452D-9852-8C628B7B9572}" type="datetimeFigureOut">
              <a:rPr lang="en-GB" smtClean="0"/>
              <a:t>28/06/2025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770513723"/>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7583E7C-8129-452D-9852-8C628B7B9572}" type="datetimeFigureOut">
              <a:rPr lang="en-GB" smtClean="0"/>
              <a:t>28/06/2025</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2723031880"/>
      </p:ext>
    </p:extLst>
  </p:cSld>
  <p:clrMapOvr>
    <a:masterClrMapping/>
  </p:clrMapOvr>
  <p:transition spd="slow" advClick="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7583E7C-8129-452D-9852-8C628B7B9572}" type="datetimeFigureOut">
              <a:rPr lang="en-GB" smtClean="0"/>
              <a:t>28/06/2025</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B053DF6-63DF-4D6F-8477-7C498FB5C687}" type="slidenum">
              <a:rPr lang="en-GB" smtClean="0"/>
              <a:t>‹#›</a:t>
            </a:fld>
            <a:endParaRPr lang="en-GB"/>
          </a:p>
        </p:txBody>
      </p:sp>
    </p:spTree>
    <p:extLst>
      <p:ext uri="{BB962C8B-B14F-4D97-AF65-F5344CB8AC3E}">
        <p14:creationId xmlns:p14="http://schemas.microsoft.com/office/powerpoint/2010/main" val="3787410460"/>
      </p:ext>
    </p:extLst>
  </p:cSld>
  <p:clrMapOvr>
    <a:masterClrMapping/>
  </p:clrMapOvr>
  <p:transition spd="slow" advClick="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7583E7C-8129-452D-9852-8C628B7B9572}" type="datetimeFigureOut">
              <a:rPr lang="en-GB" smtClean="0"/>
              <a:t>28/06/2025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4225819005"/>
      </p:ext>
    </p:extLst>
  </p:cSld>
  <p:clrMapOvr>
    <a:masterClrMapping/>
  </p:clrMapOvr>
  <p:transition spd="slow"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583E7C-8129-452D-9852-8C628B7B9572}" type="datetimeFigureOut">
              <a:rPr lang="en-GB" smtClean="0"/>
              <a:t>28/06/2025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504717133"/>
      </p:ext>
    </p:extLst>
  </p:cSld>
  <p:clrMapOvr>
    <a:masterClrMapping/>
  </p:clrMapOvr>
  <p:transition spd="slow"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583E7C-8129-452D-9852-8C628B7B9572}" type="datetimeFigureOut">
              <a:rPr lang="en-GB" smtClean="0"/>
              <a:t>28/06/2025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B053DF6-63DF-4D6F-8477-7C498FB5C687}" type="slidenum">
              <a:rPr lang="en-GB" smtClean="0"/>
              <a:t>‹#›</a:t>
            </a:fld>
            <a:endParaRPr lang="en-GB"/>
          </a:p>
        </p:txBody>
      </p:sp>
    </p:spTree>
    <p:extLst>
      <p:ext uri="{BB962C8B-B14F-4D97-AF65-F5344CB8AC3E}">
        <p14:creationId xmlns:p14="http://schemas.microsoft.com/office/powerpoint/2010/main" val="3096588828"/>
      </p:ext>
    </p:extLst>
  </p:cSld>
  <p:clrMapOvr>
    <a:masterClrMapping/>
  </p:clrMapOvr>
  <p:transition spd="slow"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bg>
      <p:bgPr>
        <a:solidFill>
          <a:schemeClr val="lt2"/>
        </a:solidFill>
        <a:effectLst/>
      </p:bgPr>
    </p:bg>
    <p:spTree>
      <p:nvGrpSpPr>
        <p:cNvPr id="1" name="Shape 65"/>
        <p:cNvGrpSpPr/>
        <p:nvPr/>
      </p:nvGrpSpPr>
      <p:grpSpPr>
        <a:xfrm>
          <a:off x="0" y="0"/>
          <a:ext cx="0" cy="0"/>
          <a:chOff x="0" y="0"/>
          <a:chExt cx="0" cy="0"/>
        </a:xfrm>
      </p:grpSpPr>
      <p:sp>
        <p:nvSpPr>
          <p:cNvPr id="66" name="Google Shape;66;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D52828"/>
              </a:buClr>
              <a:buSzPts val="4400"/>
              <a:buFont typeface="Calibri"/>
              <a:buNone/>
              <a:defRPr>
                <a:solidFill>
                  <a:srgbClr val="D5282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89"/>
          <p:cNvSpPr txBox="1">
            <a:spLocks noGrp="1"/>
          </p:cNvSpPr>
          <p:nvPr>
            <p:ph type="body" idx="1"/>
          </p:nvPr>
        </p:nvSpPr>
        <p:spPr>
          <a:xfrm>
            <a:off x="838200" y="1825625"/>
            <a:ext cx="10515600" cy="421525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71" name="Google Shape;71;p89"/>
          <p:cNvGrpSpPr/>
          <p:nvPr/>
        </p:nvGrpSpPr>
        <p:grpSpPr>
          <a:xfrm rot="10800000">
            <a:off x="7444269" y="0"/>
            <a:ext cx="4747731" cy="1036321"/>
            <a:chOff x="-3012" y="5235321"/>
            <a:chExt cx="5676025" cy="1622680"/>
          </a:xfrm>
        </p:grpSpPr>
        <p:sp>
          <p:nvSpPr>
            <p:cNvPr id="72" name="Google Shape;72;p89"/>
            <p:cNvSpPr/>
            <p:nvPr/>
          </p:nvSpPr>
          <p:spPr>
            <a:xfrm>
              <a:off x="1" y="5859625"/>
              <a:ext cx="5673012" cy="998376"/>
            </a:xfrm>
            <a:prstGeom prst="rtTriangle">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89"/>
            <p:cNvSpPr/>
            <p:nvPr/>
          </p:nvSpPr>
          <p:spPr>
            <a:xfrm>
              <a:off x="-3012" y="5235321"/>
              <a:ext cx="2662236" cy="1055941"/>
            </a:xfrm>
            <a:custGeom>
              <a:avLst/>
              <a:gdLst/>
              <a:ahLst/>
              <a:cxnLst/>
              <a:rect l="l" t="t" r="r" b="b"/>
              <a:pathLst>
                <a:path w="3699108" h="532816" extrusionOk="0">
                  <a:moveTo>
                    <a:pt x="4185" y="252898"/>
                  </a:moveTo>
                  <a:lnTo>
                    <a:pt x="3699108" y="532816"/>
                  </a:lnTo>
                  <a:lnTo>
                    <a:pt x="0" y="0"/>
                  </a:lnTo>
                  <a:lnTo>
                    <a:pt x="4185" y="252898"/>
                  </a:lnTo>
                  <a:close/>
                </a:path>
              </a:pathLst>
            </a:cu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74" name="Google Shape;74;p89"/>
          <p:cNvPicPr preferRelativeResize="0"/>
          <p:nvPr/>
        </p:nvPicPr>
        <p:blipFill rotWithShape="1">
          <a:blip r:embed="rId2">
            <a:alphaModFix/>
          </a:blip>
          <a:srcRect/>
          <a:stretch/>
        </p:blipFill>
        <p:spPr>
          <a:xfrm>
            <a:off x="0" y="19185"/>
            <a:ext cx="522828" cy="522828"/>
          </a:xfrm>
          <a:prstGeom prst="rect">
            <a:avLst/>
          </a:prstGeom>
          <a:noFill/>
          <a:ln>
            <a:noFill/>
          </a:ln>
        </p:spPr>
      </p:pic>
      <p:pic>
        <p:nvPicPr>
          <p:cNvPr id="75" name="Google Shape;75;p89"/>
          <p:cNvPicPr preferRelativeResize="0"/>
          <p:nvPr/>
        </p:nvPicPr>
        <p:blipFill rotWithShape="1">
          <a:blip r:embed="rId3">
            <a:alphaModFix/>
          </a:blip>
          <a:srcRect/>
          <a:stretch/>
        </p:blipFill>
        <p:spPr>
          <a:xfrm>
            <a:off x="1254598" y="22056"/>
            <a:ext cx="1423205" cy="634968"/>
          </a:xfrm>
          <a:prstGeom prst="rect">
            <a:avLst/>
          </a:prstGeom>
          <a:noFill/>
          <a:ln>
            <a:noFill/>
          </a:ln>
        </p:spPr>
      </p:pic>
      <p:pic>
        <p:nvPicPr>
          <p:cNvPr id="76" name="Google Shape;76;p89"/>
          <p:cNvPicPr preferRelativeResize="0"/>
          <p:nvPr/>
        </p:nvPicPr>
        <p:blipFill rotWithShape="1">
          <a:blip r:embed="rId4">
            <a:alphaModFix/>
          </a:blip>
          <a:srcRect/>
          <a:stretch/>
        </p:blipFill>
        <p:spPr>
          <a:xfrm>
            <a:off x="586201" y="-26079"/>
            <a:ext cx="738519" cy="610080"/>
          </a:xfrm>
          <a:prstGeom prst="rect">
            <a:avLst/>
          </a:prstGeom>
          <a:noFill/>
          <a:ln>
            <a:noFill/>
          </a:ln>
        </p:spPr>
      </p:pic>
      <p:pic>
        <p:nvPicPr>
          <p:cNvPr id="77" name="Google Shape;77;p89" descr="England Fencing | England Fencing"/>
          <p:cNvPicPr preferRelativeResize="0"/>
          <p:nvPr/>
        </p:nvPicPr>
        <p:blipFill rotWithShape="1">
          <a:blip r:embed="rId5">
            <a:alphaModFix/>
          </a:blip>
          <a:srcRect/>
          <a:stretch/>
        </p:blipFill>
        <p:spPr>
          <a:xfrm>
            <a:off x="2471447" y="0"/>
            <a:ext cx="1534000" cy="542013"/>
          </a:xfrm>
          <a:prstGeom prst="rect">
            <a:avLst/>
          </a:prstGeom>
          <a:noFill/>
          <a:ln>
            <a:noFill/>
          </a:ln>
        </p:spPr>
      </p:pic>
    </p:spTree>
    <p:extLst>
      <p:ext uri="{BB962C8B-B14F-4D97-AF65-F5344CB8AC3E}">
        <p14:creationId xmlns:p14="http://schemas.microsoft.com/office/powerpoint/2010/main" val="2803660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4"/>
            <a:ext cx="8944081" cy="81757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301823"/>
            <a:ext cx="10058400" cy="4567271"/>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7583E7C-8129-452D-9852-8C628B7B9572}" type="datetimeFigureOut">
              <a:rPr lang="en-GB" smtClean="0"/>
              <a:t>28/06/2025</a:t>
            </a:fld>
            <a:endParaRPr lang="en-GB"/>
          </a:p>
        </p:txBody>
      </p:sp>
      <p:sp>
        <p:nvSpPr>
          <p:cNvPr id="5" name="Footer Placeholder 4"/>
          <p:cNvSpPr>
            <a:spLocks noGrp="1"/>
          </p:cNvSpPr>
          <p:nvPr>
            <p:ph type="ftr" sz="quarter" idx="3"/>
          </p:nvPr>
        </p:nvSpPr>
        <p:spPr>
          <a:xfrm>
            <a:off x="3686184" y="6459785"/>
            <a:ext cx="5883385" cy="365125"/>
          </a:xfrm>
          <a:prstGeom prst="rect">
            <a:avLst/>
          </a:prstGeom>
        </p:spPr>
        <p:txBody>
          <a:bodyPr vert="horz" lIns="91440" tIns="45720" rIns="91440" bIns="45720" rtlCol="0" anchor="ctr"/>
          <a:lstStyle>
            <a:lvl1pPr algn="ctr">
              <a:defRPr sz="900" cap="all" baseline="0">
                <a:solidFill>
                  <a:schemeClr val="bg1"/>
                </a:solidFill>
              </a:defRPr>
            </a:lvl1pPr>
          </a:lstStyle>
          <a:p>
            <a:r>
              <a:rPr lang="en-GB" dirty="0">
                <a:latin typeface="Open Sans" panose="020B0606030504020204" pitchFamily="34" charset="0"/>
              </a:rPr>
              <a:t>Presentation to FIE Commission &amp; Council Members, June 2022</a:t>
            </a:r>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B053DF6-63DF-4D6F-8477-7C498FB5C687}" type="slidenum">
              <a:rPr lang="en-GB" smtClean="0"/>
              <a:t>‹#›</a:t>
            </a:fld>
            <a:endParaRPr lang="en-GB" dirty="0"/>
          </a:p>
        </p:txBody>
      </p:sp>
      <p:cxnSp>
        <p:nvCxnSpPr>
          <p:cNvPr id="10" name="Straight Connector 9"/>
          <p:cNvCxnSpPr/>
          <p:nvPr/>
        </p:nvCxnSpPr>
        <p:spPr>
          <a:xfrm>
            <a:off x="1193532" y="1203002"/>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2" descr="EFC logo 1">
            <a:extLst>
              <a:ext uri="{FF2B5EF4-FFF2-40B4-BE49-F238E27FC236}">
                <a16:creationId xmlns:a16="http://schemas.microsoft.com/office/drawing/2014/main" id="{BEEE09EC-91F9-0484-D3DF-89B1EF9920A9}"/>
              </a:ext>
            </a:extLst>
          </p:cNvPr>
          <p:cNvPicPr>
            <a:picLocks noChangeAspect="1" noChangeArrowheads="1"/>
          </p:cNvPicPr>
          <p:nvPr userDrawn="1"/>
        </p:nvPicPr>
        <p:blipFill rotWithShape="1">
          <a:blip r:embed="rId14">
            <a:extLst>
              <a:ext uri="{28A0092B-C50C-407E-A947-70E740481C1C}">
                <a14:useLocalDpi xmlns:a14="http://schemas.microsoft.com/office/drawing/2010/main" val="0"/>
              </a:ext>
            </a:extLst>
          </a:blip>
          <a:srcRect l="15044" t="13484" r="15446" b="12501"/>
          <a:stretch/>
        </p:blipFill>
        <p:spPr bwMode="auto">
          <a:xfrm>
            <a:off x="11212482" y="33091"/>
            <a:ext cx="952203" cy="10139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2FC9DF7-6E99-B3F9-573B-DF534C494447}"/>
              </a:ext>
            </a:extLst>
          </p:cNvPr>
          <p:cNvSpPr txBox="1"/>
          <p:nvPr userDrawn="1">
            <p:extLst>
              <p:ext uri="{1162E1C5-73C7-4A58-AE30-91384D911F3F}">
                <p184:classification xmlns:p184="http://schemas.microsoft.com/office/powerpoint/2018/4/main" val="ftr"/>
              </p:ext>
            </p:extLst>
          </p:nvPr>
        </p:nvSpPr>
        <p:spPr>
          <a:xfrm>
            <a:off x="10915650" y="6642100"/>
            <a:ext cx="124142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Classification: GENERAL</a:t>
            </a:r>
          </a:p>
        </p:txBody>
      </p:sp>
    </p:spTree>
    <p:extLst>
      <p:ext uri="{BB962C8B-B14F-4D97-AF65-F5344CB8AC3E}">
        <p14:creationId xmlns:p14="http://schemas.microsoft.com/office/powerpoint/2010/main" val="2995017947"/>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8" r:id="rId5"/>
    <p:sldLayoutId id="2147483807" r:id="rId6"/>
    <p:sldLayoutId id="2147483809" r:id="rId7"/>
    <p:sldLayoutId id="2147483810" r:id="rId8"/>
    <p:sldLayoutId id="2147483811" r:id="rId9"/>
    <p:sldLayoutId id="2147483812" r:id="rId10"/>
    <p:sldLayoutId id="2147483813" r:id="rId11"/>
    <p:sldLayoutId id="2147483814" r:id="rId12"/>
  </p:sldLayoutIdLst>
  <p:transition spd="slow" advClick="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svg"/><Relationship Id="rId26" Type="http://schemas.openxmlformats.org/officeDocument/2006/relationships/image" Target="../media/image52.svg"/><Relationship Id="rId3" Type="http://schemas.openxmlformats.org/officeDocument/2006/relationships/image" Target="../media/image29.png"/><Relationship Id="rId21" Type="http://schemas.openxmlformats.org/officeDocument/2006/relationships/image" Target="../media/image47.png"/><Relationship Id="rId34" Type="http://schemas.openxmlformats.org/officeDocument/2006/relationships/image" Target="../media/image60.sv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2" Type="http://schemas.openxmlformats.org/officeDocument/2006/relationships/notesSlide" Target="../notesSlides/notesSlide5.xml"/><Relationship Id="rId16" Type="http://schemas.openxmlformats.org/officeDocument/2006/relationships/image" Target="../media/image42.svg"/><Relationship Id="rId20" Type="http://schemas.openxmlformats.org/officeDocument/2006/relationships/image" Target="../media/image46.svg"/><Relationship Id="rId29"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7.png"/><Relationship Id="rId24" Type="http://schemas.openxmlformats.org/officeDocument/2006/relationships/image" Target="../media/image50.svg"/><Relationship Id="rId32" Type="http://schemas.openxmlformats.org/officeDocument/2006/relationships/image" Target="../media/image58.sv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svg"/><Relationship Id="rId36" Type="http://schemas.openxmlformats.org/officeDocument/2006/relationships/image" Target="../media/image62.svg"/><Relationship Id="rId10" Type="http://schemas.openxmlformats.org/officeDocument/2006/relationships/image" Target="../media/image36.svg"/><Relationship Id="rId19" Type="http://schemas.openxmlformats.org/officeDocument/2006/relationships/image" Target="../media/image45.png"/><Relationship Id="rId31" Type="http://schemas.openxmlformats.org/officeDocument/2006/relationships/image" Target="../media/image57.pn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 Id="rId22" Type="http://schemas.openxmlformats.org/officeDocument/2006/relationships/image" Target="../media/image48.svg"/><Relationship Id="rId27" Type="http://schemas.openxmlformats.org/officeDocument/2006/relationships/image" Target="../media/image53.png"/><Relationship Id="rId30" Type="http://schemas.openxmlformats.org/officeDocument/2006/relationships/image" Target="../media/image56.svg"/><Relationship Id="rId35" Type="http://schemas.openxmlformats.org/officeDocument/2006/relationships/image" Target="../media/image61.png"/><Relationship Id="rId8"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image" Target="../media/image70.png"/><Relationship Id="rId18" Type="http://schemas.openxmlformats.org/officeDocument/2006/relationships/image" Target="../media/image75.svg"/><Relationship Id="rId3" Type="http://schemas.openxmlformats.org/officeDocument/2006/relationships/diagramLayout" Target="../diagrams/layout3.xml"/><Relationship Id="rId7" Type="http://schemas.openxmlformats.org/officeDocument/2006/relationships/image" Target="../media/image64.png"/><Relationship Id="rId12" Type="http://schemas.openxmlformats.org/officeDocument/2006/relationships/image" Target="../media/image69.svg"/><Relationship Id="rId17" Type="http://schemas.openxmlformats.org/officeDocument/2006/relationships/image" Target="../media/image74.png"/><Relationship Id="rId2" Type="http://schemas.openxmlformats.org/officeDocument/2006/relationships/diagramData" Target="../diagrams/data3.xml"/><Relationship Id="rId16" Type="http://schemas.openxmlformats.org/officeDocument/2006/relationships/image" Target="../media/image73.svg"/><Relationship Id="rId20" Type="http://schemas.openxmlformats.org/officeDocument/2006/relationships/image" Target="../media/image77.svg"/><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68.png"/><Relationship Id="rId5" Type="http://schemas.openxmlformats.org/officeDocument/2006/relationships/diagramColors" Target="../diagrams/colors3.xml"/><Relationship Id="rId15" Type="http://schemas.openxmlformats.org/officeDocument/2006/relationships/image" Target="../media/image72.png"/><Relationship Id="rId10" Type="http://schemas.openxmlformats.org/officeDocument/2006/relationships/image" Target="../media/image67.svg"/><Relationship Id="rId19" Type="http://schemas.openxmlformats.org/officeDocument/2006/relationships/image" Target="../media/image76.png"/><Relationship Id="rId4" Type="http://schemas.openxmlformats.org/officeDocument/2006/relationships/diagramQuickStyle" Target="../diagrams/quickStyle3.xml"/><Relationship Id="rId9" Type="http://schemas.openxmlformats.org/officeDocument/2006/relationships/image" Target="../media/image66.png"/><Relationship Id="rId14" Type="http://schemas.openxmlformats.org/officeDocument/2006/relationships/image" Target="../media/image71.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sv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82.png"/><Relationship Id="rId17" Type="http://schemas.openxmlformats.org/officeDocument/2006/relationships/image" Target="../media/image87.svg"/><Relationship Id="rId2" Type="http://schemas.openxmlformats.org/officeDocument/2006/relationships/notesSlide" Target="../notesSlides/notesSlide12.xml"/><Relationship Id="rId16"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image" Target="../media/image81.svg"/><Relationship Id="rId5" Type="http://schemas.openxmlformats.org/officeDocument/2006/relationships/diagramQuickStyle" Target="../diagrams/quickStyle4.xml"/><Relationship Id="rId15" Type="http://schemas.openxmlformats.org/officeDocument/2006/relationships/image" Target="../media/image85.svg"/><Relationship Id="rId10" Type="http://schemas.openxmlformats.org/officeDocument/2006/relationships/image" Target="../media/image80.png"/><Relationship Id="rId4" Type="http://schemas.openxmlformats.org/officeDocument/2006/relationships/diagramLayout" Target="../diagrams/layout4.xml"/><Relationship Id="rId9" Type="http://schemas.openxmlformats.org/officeDocument/2006/relationships/image" Target="../media/image79.svg"/><Relationship Id="rId1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91.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static.fie.org/uploads/28/141637-FIE%20Statutes%20ang.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static.fie.org/uploads/27/139487-ADMINISTRATIVE%20RULES%20ang%20%281%2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60DD18-52F6-C249-CF22-D285F39CE181}"/>
              </a:ext>
            </a:extLst>
          </p:cNvPr>
          <p:cNvSpPr>
            <a:spLocks noGrp="1"/>
          </p:cNvSpPr>
          <p:nvPr>
            <p:ph type="ctrTitle"/>
          </p:nvPr>
        </p:nvSpPr>
        <p:spPr/>
        <p:txBody>
          <a:bodyPr/>
          <a:lstStyle/>
          <a:p>
            <a:r>
              <a:rPr lang="en-US" b="1" dirty="0">
                <a:solidFill>
                  <a:srgbClr val="213389"/>
                </a:solidFill>
              </a:rPr>
              <a:t>Soft skills</a:t>
            </a:r>
            <a:endParaRPr lang="en-GB" b="1" dirty="0">
              <a:solidFill>
                <a:srgbClr val="213389"/>
              </a:solidFill>
            </a:endParaRPr>
          </a:p>
        </p:txBody>
      </p:sp>
      <p:sp>
        <p:nvSpPr>
          <p:cNvPr id="5" name="Subtitle 4">
            <a:extLst>
              <a:ext uri="{FF2B5EF4-FFF2-40B4-BE49-F238E27FC236}">
                <a16:creationId xmlns:a16="http://schemas.microsoft.com/office/drawing/2014/main" id="{8F85D030-95F4-EAFC-8F0D-6502E8D94CE3}"/>
              </a:ext>
            </a:extLst>
          </p:cNvPr>
          <p:cNvSpPr>
            <a:spLocks noGrp="1"/>
          </p:cNvSpPr>
          <p:nvPr>
            <p:ph type="subTitle" idx="1"/>
          </p:nvPr>
        </p:nvSpPr>
        <p:spPr/>
        <p:txBody>
          <a:bodyPr/>
          <a:lstStyle/>
          <a:p>
            <a:r>
              <a:rPr lang="en-US"/>
              <a:t>And Safeguarding</a:t>
            </a:r>
            <a:endParaRPr lang="en-GB" dirty="0"/>
          </a:p>
        </p:txBody>
      </p:sp>
      <p:pic>
        <p:nvPicPr>
          <p:cNvPr id="6" name="Picture 2" descr="EFC logo 1">
            <a:extLst>
              <a:ext uri="{FF2B5EF4-FFF2-40B4-BE49-F238E27FC236}">
                <a16:creationId xmlns:a16="http://schemas.microsoft.com/office/drawing/2014/main" id="{3F851B48-4F7E-F820-436B-F16AD48388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44" t="13484" r="15446" b="12501"/>
          <a:stretch/>
        </p:blipFill>
        <p:spPr bwMode="auto">
          <a:xfrm>
            <a:off x="9340171" y="2168699"/>
            <a:ext cx="1928266" cy="2053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9645816"/>
      </p:ext>
    </p:extLst>
  </p:cSld>
  <p:clrMapOvr>
    <a:masterClrMapping/>
  </p:clrMapOvr>
  <p:transition spd="slow"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71CFD-BAC0-EF53-37CA-7F6480C07305}"/>
              </a:ext>
            </a:extLst>
          </p:cNvPr>
          <p:cNvSpPr>
            <a:spLocks noGrp="1"/>
          </p:cNvSpPr>
          <p:nvPr>
            <p:ph type="title"/>
          </p:nvPr>
        </p:nvSpPr>
        <p:spPr/>
        <p:txBody>
          <a:bodyPr/>
          <a:lstStyle/>
          <a:p>
            <a:r>
              <a:rPr lang="en-GB" dirty="0"/>
              <a:t>Introduction</a:t>
            </a:r>
          </a:p>
        </p:txBody>
      </p:sp>
      <p:pic>
        <p:nvPicPr>
          <p:cNvPr id="5" name="Graphic 4" descr="Chat with solid fill">
            <a:extLst>
              <a:ext uri="{FF2B5EF4-FFF2-40B4-BE49-F238E27FC236}">
                <a16:creationId xmlns:a16="http://schemas.microsoft.com/office/drawing/2014/main" id="{3238CF82-A9CB-8B09-E96A-855823033B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03792" y="1480569"/>
            <a:ext cx="2849304" cy="2849304"/>
          </a:xfrm>
          <a:prstGeom prst="rect">
            <a:avLst/>
          </a:prstGeom>
        </p:spPr>
      </p:pic>
      <p:pic>
        <p:nvPicPr>
          <p:cNvPr id="7" name="Graphic 6" descr="Confused person with solid fill">
            <a:extLst>
              <a:ext uri="{FF2B5EF4-FFF2-40B4-BE49-F238E27FC236}">
                <a16:creationId xmlns:a16="http://schemas.microsoft.com/office/drawing/2014/main" id="{B645E50D-DEE8-5D02-6987-90719A4843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7131" y="1480569"/>
            <a:ext cx="2849304" cy="2849304"/>
          </a:xfrm>
          <a:prstGeom prst="rect">
            <a:avLst/>
          </a:prstGeom>
        </p:spPr>
      </p:pic>
      <p:pic>
        <p:nvPicPr>
          <p:cNvPr id="9" name="Graphic 8" descr="Question Mark with solid fill">
            <a:extLst>
              <a:ext uri="{FF2B5EF4-FFF2-40B4-BE49-F238E27FC236}">
                <a16:creationId xmlns:a16="http://schemas.microsoft.com/office/drawing/2014/main" id="{2912DAFA-06FC-2731-0FFA-0B9B79034D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530" y="1480569"/>
            <a:ext cx="2849304" cy="2849304"/>
          </a:xfrm>
          <a:prstGeom prst="rect">
            <a:avLst/>
          </a:prstGeom>
        </p:spPr>
      </p:pic>
      <p:sp>
        <p:nvSpPr>
          <p:cNvPr id="10" name="TextBox 9">
            <a:extLst>
              <a:ext uri="{FF2B5EF4-FFF2-40B4-BE49-F238E27FC236}">
                <a16:creationId xmlns:a16="http://schemas.microsoft.com/office/drawing/2014/main" id="{0BDFE64F-249F-7CB9-55AC-C1B64B7F289E}"/>
              </a:ext>
            </a:extLst>
          </p:cNvPr>
          <p:cNvSpPr txBox="1"/>
          <p:nvPr/>
        </p:nvSpPr>
        <p:spPr>
          <a:xfrm>
            <a:off x="-9996" y="4276441"/>
            <a:ext cx="2690236" cy="1077218"/>
          </a:xfrm>
          <a:prstGeom prst="rect">
            <a:avLst/>
          </a:prstGeom>
          <a:noFill/>
        </p:spPr>
        <p:txBody>
          <a:bodyPr wrap="square" rtlCol="0">
            <a:spAutoFit/>
          </a:bodyPr>
          <a:lstStyle/>
          <a:p>
            <a:pPr algn="ctr"/>
            <a:r>
              <a:rPr lang="en-GB" sz="3200" dirty="0"/>
              <a:t>1. What is safeguarding?</a:t>
            </a:r>
          </a:p>
        </p:txBody>
      </p:sp>
      <p:sp>
        <p:nvSpPr>
          <p:cNvPr id="11" name="TextBox 10">
            <a:extLst>
              <a:ext uri="{FF2B5EF4-FFF2-40B4-BE49-F238E27FC236}">
                <a16:creationId xmlns:a16="http://schemas.microsoft.com/office/drawing/2014/main" id="{E4F2959A-B507-3016-E3B4-D50CA4E0C673}"/>
              </a:ext>
            </a:extLst>
          </p:cNvPr>
          <p:cNvSpPr txBox="1"/>
          <p:nvPr/>
        </p:nvSpPr>
        <p:spPr>
          <a:xfrm>
            <a:off x="2759774" y="4276441"/>
            <a:ext cx="3444016" cy="1077218"/>
          </a:xfrm>
          <a:prstGeom prst="rect">
            <a:avLst/>
          </a:prstGeom>
          <a:noFill/>
        </p:spPr>
        <p:txBody>
          <a:bodyPr wrap="square" rtlCol="0">
            <a:spAutoFit/>
          </a:bodyPr>
          <a:lstStyle/>
          <a:p>
            <a:pPr algn="ctr"/>
            <a:r>
              <a:rPr lang="en-GB" sz="3200" dirty="0"/>
              <a:t>2. What does it mean for referees?</a:t>
            </a:r>
          </a:p>
        </p:txBody>
      </p:sp>
      <p:sp>
        <p:nvSpPr>
          <p:cNvPr id="12" name="TextBox 11">
            <a:extLst>
              <a:ext uri="{FF2B5EF4-FFF2-40B4-BE49-F238E27FC236}">
                <a16:creationId xmlns:a16="http://schemas.microsoft.com/office/drawing/2014/main" id="{5951177F-77D3-FA14-F011-9D2E29117D51}"/>
              </a:ext>
            </a:extLst>
          </p:cNvPr>
          <p:cNvSpPr txBox="1"/>
          <p:nvPr/>
        </p:nvSpPr>
        <p:spPr>
          <a:xfrm>
            <a:off x="6283325" y="4276440"/>
            <a:ext cx="2690236" cy="1077218"/>
          </a:xfrm>
          <a:prstGeom prst="rect">
            <a:avLst/>
          </a:prstGeom>
          <a:noFill/>
        </p:spPr>
        <p:txBody>
          <a:bodyPr wrap="square" rtlCol="0">
            <a:spAutoFit/>
          </a:bodyPr>
          <a:lstStyle/>
          <a:p>
            <a:pPr algn="ctr"/>
            <a:r>
              <a:rPr lang="en-GB" sz="3200" dirty="0"/>
              <a:t>3. Real referee scenarios</a:t>
            </a:r>
          </a:p>
        </p:txBody>
      </p:sp>
      <p:sp>
        <p:nvSpPr>
          <p:cNvPr id="13" name="Content Placeholder 4">
            <a:extLst>
              <a:ext uri="{FF2B5EF4-FFF2-40B4-BE49-F238E27FC236}">
                <a16:creationId xmlns:a16="http://schemas.microsoft.com/office/drawing/2014/main" id="{A8478F34-3E53-3F56-3342-0E5EDF828896}"/>
              </a:ext>
            </a:extLst>
          </p:cNvPr>
          <p:cNvSpPr txBox="1">
            <a:spLocks/>
          </p:cNvSpPr>
          <p:nvPr/>
        </p:nvSpPr>
        <p:spPr>
          <a:xfrm>
            <a:off x="665019" y="5699748"/>
            <a:ext cx="11284990" cy="944892"/>
          </a:xfrm>
          <a:prstGeom prst="rect">
            <a:avLst/>
          </a:prstGeom>
          <a:noFill/>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n-GB" i="1" dirty="0"/>
              <a:t>“Every member of the FIE Community has a responsibility to play a part in ensuring that the sport environment is free from harassment/abuse/neglect” (FIE Statutes)</a:t>
            </a:r>
          </a:p>
        </p:txBody>
      </p:sp>
      <p:pic>
        <p:nvPicPr>
          <p:cNvPr id="15" name="Graphic 14" descr="Clipboard Checked with solid fill">
            <a:extLst>
              <a:ext uri="{FF2B5EF4-FFF2-40B4-BE49-F238E27FC236}">
                <a16:creationId xmlns:a16="http://schemas.microsoft.com/office/drawing/2014/main" id="{5FE958E5-5E11-8E46-93ED-0FEBC2C4F24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50451" y="1480568"/>
            <a:ext cx="2849306" cy="2849306"/>
          </a:xfrm>
          <a:prstGeom prst="rect">
            <a:avLst/>
          </a:prstGeom>
        </p:spPr>
      </p:pic>
      <p:sp>
        <p:nvSpPr>
          <p:cNvPr id="16" name="TextBox 15">
            <a:extLst>
              <a:ext uri="{FF2B5EF4-FFF2-40B4-BE49-F238E27FC236}">
                <a16:creationId xmlns:a16="http://schemas.microsoft.com/office/drawing/2014/main" id="{5765F451-B2EF-47F0-65F1-DE92ED19100F}"/>
              </a:ext>
            </a:extLst>
          </p:cNvPr>
          <p:cNvSpPr txBox="1"/>
          <p:nvPr/>
        </p:nvSpPr>
        <p:spPr>
          <a:xfrm>
            <a:off x="9429986" y="4276440"/>
            <a:ext cx="2690236" cy="1077218"/>
          </a:xfrm>
          <a:prstGeom prst="rect">
            <a:avLst/>
          </a:prstGeom>
          <a:noFill/>
        </p:spPr>
        <p:txBody>
          <a:bodyPr wrap="square" rtlCol="0">
            <a:spAutoFit/>
          </a:bodyPr>
          <a:lstStyle/>
          <a:p>
            <a:pPr algn="ctr"/>
            <a:r>
              <a:rPr lang="en-GB" sz="3200" dirty="0"/>
              <a:t>4. Rules and references</a:t>
            </a:r>
          </a:p>
        </p:txBody>
      </p:sp>
    </p:spTree>
    <p:extLst>
      <p:ext uri="{BB962C8B-B14F-4D97-AF65-F5344CB8AC3E}">
        <p14:creationId xmlns:p14="http://schemas.microsoft.com/office/powerpoint/2010/main" val="2771298859"/>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B50DB4-8006-EF35-F8A4-31F5001D2A5A}"/>
              </a:ext>
            </a:extLst>
          </p:cNvPr>
          <p:cNvSpPr>
            <a:spLocks noGrp="1"/>
          </p:cNvSpPr>
          <p:nvPr>
            <p:ph type="title"/>
          </p:nvPr>
        </p:nvSpPr>
        <p:spPr/>
        <p:txBody>
          <a:bodyPr/>
          <a:lstStyle/>
          <a:p>
            <a:endParaRPr lang="en-GB" dirty="0"/>
          </a:p>
        </p:txBody>
      </p:sp>
      <p:pic>
        <p:nvPicPr>
          <p:cNvPr id="5" name="Graphic 4" descr="Question Mark with solid fill">
            <a:extLst>
              <a:ext uri="{FF2B5EF4-FFF2-40B4-BE49-F238E27FC236}">
                <a16:creationId xmlns:a16="http://schemas.microsoft.com/office/drawing/2014/main" id="{AC5AC982-CE74-FD7B-D5FB-A2F7383610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04640" y="1076421"/>
            <a:ext cx="3982720" cy="3982720"/>
          </a:xfrm>
          <a:prstGeom prst="rect">
            <a:avLst/>
          </a:prstGeom>
        </p:spPr>
      </p:pic>
      <p:sp>
        <p:nvSpPr>
          <p:cNvPr id="6" name="TextBox 5">
            <a:extLst>
              <a:ext uri="{FF2B5EF4-FFF2-40B4-BE49-F238E27FC236}">
                <a16:creationId xmlns:a16="http://schemas.microsoft.com/office/drawing/2014/main" id="{3BBA7135-9769-BE7E-4E21-9F6845B72176}"/>
              </a:ext>
            </a:extLst>
          </p:cNvPr>
          <p:cNvSpPr txBox="1"/>
          <p:nvPr/>
        </p:nvSpPr>
        <p:spPr>
          <a:xfrm>
            <a:off x="3952240" y="4855561"/>
            <a:ext cx="4287520" cy="1323439"/>
          </a:xfrm>
          <a:prstGeom prst="rect">
            <a:avLst/>
          </a:prstGeom>
          <a:noFill/>
        </p:spPr>
        <p:txBody>
          <a:bodyPr wrap="square" rtlCol="0">
            <a:spAutoFit/>
          </a:bodyPr>
          <a:lstStyle/>
          <a:p>
            <a:pPr algn="ctr"/>
            <a:r>
              <a:rPr lang="en-GB" sz="4000" dirty="0"/>
              <a:t>1. What is safeguarding?</a:t>
            </a:r>
          </a:p>
        </p:txBody>
      </p:sp>
    </p:spTree>
    <p:extLst>
      <p:ext uri="{BB962C8B-B14F-4D97-AF65-F5344CB8AC3E}">
        <p14:creationId xmlns:p14="http://schemas.microsoft.com/office/powerpoint/2010/main" val="3124017344"/>
      </p:ext>
    </p:extLst>
  </p:cSld>
  <p:clrMapOvr>
    <a:masterClrMapping/>
  </p:clrMapOvr>
  <p:transition spd="slow"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E90A-305A-4C4B-A2F1-773B03B4CFB1}"/>
              </a:ext>
            </a:extLst>
          </p:cNvPr>
          <p:cNvSpPr>
            <a:spLocks noGrp="1"/>
          </p:cNvSpPr>
          <p:nvPr>
            <p:ph type="title"/>
          </p:nvPr>
        </p:nvSpPr>
        <p:spPr/>
        <p:txBody>
          <a:bodyPr/>
          <a:lstStyle/>
          <a:p>
            <a:r>
              <a:rPr lang="en-GB" dirty="0"/>
              <a:t>FIE &amp; EFC Safeguarding Policy  </a:t>
            </a:r>
          </a:p>
        </p:txBody>
      </p:sp>
      <p:sp>
        <p:nvSpPr>
          <p:cNvPr id="4" name="Rectangle 3">
            <a:extLst>
              <a:ext uri="{FF2B5EF4-FFF2-40B4-BE49-F238E27FC236}">
                <a16:creationId xmlns:a16="http://schemas.microsoft.com/office/drawing/2014/main" id="{9DFBFEB7-62B3-4271-88FA-BF10C2655A7B}"/>
              </a:ext>
            </a:extLst>
          </p:cNvPr>
          <p:cNvSpPr/>
          <p:nvPr/>
        </p:nvSpPr>
        <p:spPr>
          <a:xfrm>
            <a:off x="1157174" y="2105931"/>
            <a:ext cx="5177338" cy="782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SAFE – </a:t>
            </a:r>
            <a:r>
              <a:rPr lang="en-GB" sz="2400" dirty="0">
                <a:solidFill>
                  <a:schemeClr val="bg1"/>
                </a:solidFill>
              </a:rPr>
              <a:t>from abuse and harassment (non accidental violence - NAV)</a:t>
            </a:r>
          </a:p>
        </p:txBody>
      </p:sp>
      <p:sp>
        <p:nvSpPr>
          <p:cNvPr id="6" name="Rectangle 5">
            <a:extLst>
              <a:ext uri="{FF2B5EF4-FFF2-40B4-BE49-F238E27FC236}">
                <a16:creationId xmlns:a16="http://schemas.microsoft.com/office/drawing/2014/main" id="{6270DD85-0437-4D15-91F6-0586C4447BE5}"/>
              </a:ext>
            </a:extLst>
          </p:cNvPr>
          <p:cNvSpPr/>
          <p:nvPr/>
        </p:nvSpPr>
        <p:spPr>
          <a:xfrm>
            <a:off x="6396968" y="2107096"/>
            <a:ext cx="5239794" cy="782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GUARDING – </a:t>
            </a:r>
            <a:r>
              <a:rPr lang="en-GB" sz="2400" dirty="0">
                <a:solidFill>
                  <a:schemeClr val="bg1"/>
                </a:solidFill>
              </a:rPr>
              <a:t>participant’s rights</a:t>
            </a:r>
          </a:p>
        </p:txBody>
      </p:sp>
      <p:sp>
        <p:nvSpPr>
          <p:cNvPr id="8" name="Rectangle 7">
            <a:extLst>
              <a:ext uri="{FF2B5EF4-FFF2-40B4-BE49-F238E27FC236}">
                <a16:creationId xmlns:a16="http://schemas.microsoft.com/office/drawing/2014/main" id="{4E6EEA86-F19B-4FE8-84F8-CFE872EC8D2F}"/>
              </a:ext>
            </a:extLst>
          </p:cNvPr>
          <p:cNvSpPr/>
          <p:nvPr/>
        </p:nvSpPr>
        <p:spPr>
          <a:xfrm>
            <a:off x="2259578" y="3025085"/>
            <a:ext cx="3086840" cy="1938992"/>
          </a:xfrm>
          <a:prstGeom prst="rect">
            <a:avLst/>
          </a:prstGeom>
        </p:spPr>
        <p:txBody>
          <a:bodyPr wrap="square">
            <a:spAutoFit/>
          </a:bodyPr>
          <a:lstStyle/>
          <a:p>
            <a:pPr algn="ctr"/>
            <a:r>
              <a:rPr lang="en-GB" sz="2000" b="1" dirty="0">
                <a:solidFill>
                  <a:schemeClr val="accent2"/>
                </a:solidFill>
              </a:rPr>
              <a:t>ABUSE &amp; HARASSMENT: </a:t>
            </a:r>
          </a:p>
          <a:p>
            <a:pPr algn="ctr"/>
            <a:r>
              <a:rPr lang="en-GB" sz="2000" b="1" dirty="0">
                <a:solidFill>
                  <a:schemeClr val="accent2"/>
                </a:solidFill>
              </a:rPr>
              <a:t>Neglect</a:t>
            </a:r>
          </a:p>
          <a:p>
            <a:pPr algn="ctr"/>
            <a:r>
              <a:rPr lang="en-GB" sz="2000" b="1" dirty="0">
                <a:solidFill>
                  <a:schemeClr val="accent2"/>
                </a:solidFill>
              </a:rPr>
              <a:t>Physical Abuse</a:t>
            </a:r>
          </a:p>
          <a:p>
            <a:pPr algn="ctr"/>
            <a:r>
              <a:rPr lang="en-GB" sz="2000" b="1" dirty="0">
                <a:solidFill>
                  <a:schemeClr val="accent2"/>
                </a:solidFill>
              </a:rPr>
              <a:t>Psychological Abuse</a:t>
            </a:r>
          </a:p>
          <a:p>
            <a:pPr algn="ctr"/>
            <a:r>
              <a:rPr lang="en-GB" sz="2000" b="1" dirty="0">
                <a:solidFill>
                  <a:schemeClr val="accent2"/>
                </a:solidFill>
              </a:rPr>
              <a:t>Sexual Harassment </a:t>
            </a:r>
          </a:p>
          <a:p>
            <a:pPr algn="ctr"/>
            <a:r>
              <a:rPr lang="en-GB" sz="2000" b="1" dirty="0">
                <a:solidFill>
                  <a:schemeClr val="accent2"/>
                </a:solidFill>
              </a:rPr>
              <a:t>Sexual Abuse</a:t>
            </a:r>
            <a:endParaRPr lang="en-GB" sz="2000" dirty="0">
              <a:solidFill>
                <a:schemeClr val="accent2"/>
              </a:solidFill>
            </a:endParaRPr>
          </a:p>
        </p:txBody>
      </p:sp>
      <p:sp>
        <p:nvSpPr>
          <p:cNvPr id="9" name="Rectangle 8">
            <a:extLst>
              <a:ext uri="{FF2B5EF4-FFF2-40B4-BE49-F238E27FC236}">
                <a16:creationId xmlns:a16="http://schemas.microsoft.com/office/drawing/2014/main" id="{02887CE6-B853-4A97-A05D-FD459497E906}"/>
              </a:ext>
            </a:extLst>
          </p:cNvPr>
          <p:cNvSpPr/>
          <p:nvPr/>
        </p:nvSpPr>
        <p:spPr>
          <a:xfrm>
            <a:off x="1157174" y="5104332"/>
            <a:ext cx="10479588" cy="1077218"/>
          </a:xfrm>
          <a:prstGeom prst="rect">
            <a:avLst/>
          </a:prstGeom>
          <a:solidFill>
            <a:schemeClr val="accent1"/>
          </a:solidFill>
        </p:spPr>
        <p:txBody>
          <a:bodyPr wrap="square">
            <a:spAutoFit/>
          </a:bodyPr>
          <a:lstStyle/>
          <a:p>
            <a:pPr algn="ctr"/>
            <a:r>
              <a:rPr lang="en-GB" sz="2400" b="1" dirty="0">
                <a:solidFill>
                  <a:schemeClr val="bg1"/>
                </a:solidFill>
              </a:rPr>
              <a:t>FIE &amp; EFC SAFEGUARDING FRAMEWORK</a:t>
            </a:r>
          </a:p>
          <a:p>
            <a:pPr algn="ctr"/>
            <a:r>
              <a:rPr lang="en-GB" sz="2000" dirty="0">
                <a:solidFill>
                  <a:schemeClr val="bg1"/>
                </a:solidFill>
              </a:rPr>
              <a:t>Policies, Procedures, Reporting, Workflows, Forms, Codes of Conduct, </a:t>
            </a:r>
            <a:br>
              <a:rPr lang="en-GB" sz="2000" dirty="0">
                <a:solidFill>
                  <a:schemeClr val="bg1"/>
                </a:solidFill>
              </a:rPr>
            </a:br>
            <a:r>
              <a:rPr lang="en-GB" sz="2000" dirty="0">
                <a:solidFill>
                  <a:schemeClr val="bg1"/>
                </a:solidFill>
              </a:rPr>
              <a:t>Prevention, Education, Training</a:t>
            </a:r>
          </a:p>
        </p:txBody>
      </p:sp>
      <p:sp>
        <p:nvSpPr>
          <p:cNvPr id="11" name="Rectangle 10">
            <a:extLst>
              <a:ext uri="{FF2B5EF4-FFF2-40B4-BE49-F238E27FC236}">
                <a16:creationId xmlns:a16="http://schemas.microsoft.com/office/drawing/2014/main" id="{414AAAE0-7B15-42A6-A1B9-11ECF1A2EF0D}"/>
              </a:ext>
            </a:extLst>
          </p:cNvPr>
          <p:cNvSpPr/>
          <p:nvPr/>
        </p:nvSpPr>
        <p:spPr>
          <a:xfrm>
            <a:off x="1157174" y="1397014"/>
            <a:ext cx="10479588" cy="633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bg1"/>
                </a:solidFill>
              </a:rPr>
              <a:t>WHAT IS SAFEGUARDING?</a:t>
            </a:r>
            <a:endParaRPr lang="en-GB" sz="2400" dirty="0">
              <a:solidFill>
                <a:schemeClr val="bg1"/>
              </a:solidFill>
            </a:endParaRPr>
          </a:p>
        </p:txBody>
      </p:sp>
      <p:sp>
        <p:nvSpPr>
          <p:cNvPr id="12" name="Rectangle 11">
            <a:extLst>
              <a:ext uri="{FF2B5EF4-FFF2-40B4-BE49-F238E27FC236}">
                <a16:creationId xmlns:a16="http://schemas.microsoft.com/office/drawing/2014/main" id="{74D34B4A-BC4D-4787-8FD1-36ADC7F95706}"/>
              </a:ext>
            </a:extLst>
          </p:cNvPr>
          <p:cNvSpPr/>
          <p:nvPr/>
        </p:nvSpPr>
        <p:spPr>
          <a:xfrm>
            <a:off x="7591120" y="3025085"/>
            <a:ext cx="3086840" cy="1938992"/>
          </a:xfrm>
          <a:prstGeom prst="rect">
            <a:avLst/>
          </a:prstGeom>
        </p:spPr>
        <p:txBody>
          <a:bodyPr wrap="square">
            <a:spAutoFit/>
          </a:bodyPr>
          <a:lstStyle/>
          <a:p>
            <a:pPr algn="ctr"/>
            <a:r>
              <a:rPr lang="en-GB" sz="2000" b="1" dirty="0">
                <a:solidFill>
                  <a:schemeClr val="accent2"/>
                </a:solidFill>
              </a:rPr>
              <a:t>RIGHTS:</a:t>
            </a:r>
          </a:p>
          <a:p>
            <a:pPr algn="ctr"/>
            <a:r>
              <a:rPr lang="en-GB" sz="2000" b="1" dirty="0">
                <a:solidFill>
                  <a:schemeClr val="accent2"/>
                </a:solidFill>
              </a:rPr>
              <a:t>All participants have the right to Safe Sport. Sport which is fair, equitable and free from harassment and abuse</a:t>
            </a:r>
            <a:endParaRPr lang="en-US" sz="2000" b="1" dirty="0">
              <a:solidFill>
                <a:schemeClr val="accent2"/>
              </a:solidFill>
            </a:endParaRPr>
          </a:p>
        </p:txBody>
      </p:sp>
      <p:sp>
        <p:nvSpPr>
          <p:cNvPr id="5" name="Speech Bubble: Rectangle 4">
            <a:extLst>
              <a:ext uri="{FF2B5EF4-FFF2-40B4-BE49-F238E27FC236}">
                <a16:creationId xmlns:a16="http://schemas.microsoft.com/office/drawing/2014/main" id="{49B26620-B93C-4BE4-8B40-B98A608A0BDF}"/>
              </a:ext>
            </a:extLst>
          </p:cNvPr>
          <p:cNvSpPr/>
          <p:nvPr/>
        </p:nvSpPr>
        <p:spPr>
          <a:xfrm flipV="1">
            <a:off x="5220580" y="3548137"/>
            <a:ext cx="2273120" cy="1488487"/>
          </a:xfrm>
          <a:prstGeom prst="wedgeRectCallout">
            <a:avLst>
              <a:gd name="adj1" fmla="val -56446"/>
              <a:gd name="adj2" fmla="val 76561"/>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Speech Bubble: Rectangle 13">
            <a:extLst>
              <a:ext uri="{FF2B5EF4-FFF2-40B4-BE49-F238E27FC236}">
                <a16:creationId xmlns:a16="http://schemas.microsoft.com/office/drawing/2014/main" id="{3285973C-DE8F-488D-B0A1-D66B25688EA3}"/>
              </a:ext>
            </a:extLst>
          </p:cNvPr>
          <p:cNvSpPr/>
          <p:nvPr/>
        </p:nvSpPr>
        <p:spPr>
          <a:xfrm flipH="1" flipV="1">
            <a:off x="478303" y="3548138"/>
            <a:ext cx="1992635" cy="1478884"/>
          </a:xfrm>
          <a:prstGeom prst="wedgeRectCallout">
            <a:avLst>
              <a:gd name="adj1" fmla="val -49057"/>
              <a:gd name="adj2" fmla="val 7339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B007F6E-0CDC-462A-B651-A34EAFDA267D}"/>
              </a:ext>
            </a:extLst>
          </p:cNvPr>
          <p:cNvSpPr txBox="1"/>
          <p:nvPr/>
        </p:nvSpPr>
        <p:spPr>
          <a:xfrm>
            <a:off x="5285306" y="3546972"/>
            <a:ext cx="2269506" cy="1348127"/>
          </a:xfrm>
          <a:prstGeom prst="rect">
            <a:avLst/>
          </a:prstGeom>
          <a:noFill/>
        </p:spPr>
        <p:txBody>
          <a:bodyPr wrap="square">
            <a:noAutofit/>
          </a:bodyPr>
          <a:lstStyle/>
          <a:p>
            <a:r>
              <a:rPr lang="en-GB" sz="1400" dirty="0"/>
              <a:t>single or multiple acts of unwanted or coerced behaviours by a person within a prescribed position of authority that have the potential to be harmful</a:t>
            </a:r>
          </a:p>
        </p:txBody>
      </p:sp>
      <p:sp>
        <p:nvSpPr>
          <p:cNvPr id="16" name="TextBox 15">
            <a:extLst>
              <a:ext uri="{FF2B5EF4-FFF2-40B4-BE49-F238E27FC236}">
                <a16:creationId xmlns:a16="http://schemas.microsoft.com/office/drawing/2014/main" id="{FB4D82DF-1BF8-4417-BC3E-35EA410C15D7}"/>
              </a:ext>
            </a:extLst>
          </p:cNvPr>
          <p:cNvSpPr txBox="1"/>
          <p:nvPr/>
        </p:nvSpPr>
        <p:spPr>
          <a:xfrm>
            <a:off x="478303" y="3570907"/>
            <a:ext cx="2037713" cy="1393170"/>
          </a:xfrm>
          <a:prstGeom prst="rect">
            <a:avLst/>
          </a:prstGeom>
          <a:noFill/>
        </p:spPr>
        <p:txBody>
          <a:bodyPr wrap="square">
            <a:noAutofit/>
          </a:bodyPr>
          <a:lstStyle/>
          <a:p>
            <a:r>
              <a:rPr lang="en-GB" sz="1400" dirty="0"/>
              <a:t>a pattern of physical, sexual, emotional or negligent ill treatment in a care giver capacity resulting in actual or potential harm</a:t>
            </a:r>
          </a:p>
        </p:txBody>
      </p:sp>
      <p:sp>
        <p:nvSpPr>
          <p:cNvPr id="17" name="TextBox 16">
            <a:extLst>
              <a:ext uri="{FF2B5EF4-FFF2-40B4-BE49-F238E27FC236}">
                <a16:creationId xmlns:a16="http://schemas.microsoft.com/office/drawing/2014/main" id="{C7707D45-8E52-42A8-AE81-256BCBFA6BD8}"/>
              </a:ext>
            </a:extLst>
          </p:cNvPr>
          <p:cNvSpPr txBox="1"/>
          <p:nvPr/>
        </p:nvSpPr>
        <p:spPr>
          <a:xfrm>
            <a:off x="8937489" y="322901"/>
            <a:ext cx="2021859" cy="646331"/>
          </a:xfrm>
          <a:prstGeom prst="rect">
            <a:avLst/>
          </a:prstGeom>
          <a:noFill/>
        </p:spPr>
        <p:txBody>
          <a:bodyPr wrap="square">
            <a:spAutoFit/>
          </a:bodyPr>
          <a:lstStyle/>
          <a:p>
            <a:r>
              <a:rPr lang="en-GB" sz="1800" b="0" i="1" dirty="0">
                <a:solidFill>
                  <a:srgbClr val="000000"/>
                </a:solidFill>
                <a:effectLst/>
                <a:latin typeface="Open Sans" panose="020B0606030504020204" pitchFamily="34" charset="0"/>
              </a:rPr>
              <a:t>See FIE Statutes, Chapter XIII</a:t>
            </a:r>
            <a:endParaRPr lang="en-GB" i="1" dirty="0"/>
          </a:p>
        </p:txBody>
      </p:sp>
    </p:spTree>
    <p:extLst>
      <p:ext uri="{BB962C8B-B14F-4D97-AF65-F5344CB8AC3E}">
        <p14:creationId xmlns:p14="http://schemas.microsoft.com/office/powerpoint/2010/main" val="3060372295"/>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animBg="1"/>
      <p:bldP spid="12" grpId="0"/>
      <p:bldP spid="5" grpId="0" animBg="1"/>
      <p:bldP spid="14" grpId="0" animBg="1"/>
      <p:bldP spid="13"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61BB0-7098-4C04-A753-5FEBEB06D6AE}"/>
              </a:ext>
            </a:extLst>
          </p:cNvPr>
          <p:cNvSpPr>
            <a:spLocks noGrp="1"/>
          </p:cNvSpPr>
          <p:nvPr>
            <p:ph type="title"/>
          </p:nvPr>
        </p:nvSpPr>
        <p:spPr>
          <a:xfrm>
            <a:off x="1097280" y="286604"/>
            <a:ext cx="8944081" cy="817578"/>
          </a:xfrm>
        </p:spPr>
        <p:txBody>
          <a:bodyPr>
            <a:normAutofit/>
          </a:bodyPr>
          <a:lstStyle/>
          <a:p>
            <a:r>
              <a:rPr lang="en-GB" dirty="0"/>
              <a:t>Who needs Safeguarding?</a:t>
            </a:r>
          </a:p>
        </p:txBody>
      </p:sp>
      <p:sp>
        <p:nvSpPr>
          <p:cNvPr id="18" name="Block Arc 17">
            <a:extLst>
              <a:ext uri="{FF2B5EF4-FFF2-40B4-BE49-F238E27FC236}">
                <a16:creationId xmlns:a16="http://schemas.microsoft.com/office/drawing/2014/main" id="{45D79E7A-ADC2-1C5A-D821-9267685B7C70}"/>
              </a:ext>
            </a:extLst>
          </p:cNvPr>
          <p:cNvSpPr/>
          <p:nvPr/>
        </p:nvSpPr>
        <p:spPr>
          <a:xfrm>
            <a:off x="-4438513" y="454264"/>
            <a:ext cx="6590822" cy="6590822"/>
          </a:xfrm>
          <a:prstGeom prst="blockArc">
            <a:avLst>
              <a:gd name="adj1" fmla="val 18900000"/>
              <a:gd name="adj2" fmla="val 2700000"/>
              <a:gd name="adj3" fmla="val 328"/>
            </a:avLst>
          </a:prstGeom>
        </p:spPr>
        <p:style>
          <a:lnRef idx="2">
            <a:schemeClr val="accent2">
              <a:tint val="99000"/>
              <a:hueOff val="0"/>
              <a:satOff val="0"/>
              <a:lumOff val="0"/>
              <a:alphaOff val="0"/>
            </a:schemeClr>
          </a:lnRef>
          <a:fillRef idx="0">
            <a:schemeClr val="accent2">
              <a:tint val="99000"/>
              <a:hueOff val="0"/>
              <a:satOff val="0"/>
              <a:lumOff val="0"/>
              <a:alphaOff val="0"/>
            </a:schemeClr>
          </a:fillRef>
          <a:effectRef idx="0">
            <a:schemeClr val="accent2">
              <a:tint val="99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9" name="Freeform: Shape 18">
            <a:extLst>
              <a:ext uri="{FF2B5EF4-FFF2-40B4-BE49-F238E27FC236}">
                <a16:creationId xmlns:a16="http://schemas.microsoft.com/office/drawing/2014/main" id="{279EB854-0B35-B14E-E6AE-9529FCE23E23}"/>
              </a:ext>
            </a:extLst>
          </p:cNvPr>
          <p:cNvSpPr/>
          <p:nvPr/>
        </p:nvSpPr>
        <p:spPr>
          <a:xfrm>
            <a:off x="1558368" y="1607642"/>
            <a:ext cx="9925226" cy="612177"/>
          </a:xfrm>
          <a:custGeom>
            <a:avLst/>
            <a:gdLst>
              <a:gd name="connsiteX0" fmla="*/ 0 w 9925226"/>
              <a:gd name="connsiteY0" fmla="*/ 0 h 612177"/>
              <a:gd name="connsiteX1" fmla="*/ 9925226 w 9925226"/>
              <a:gd name="connsiteY1" fmla="*/ 0 h 612177"/>
              <a:gd name="connsiteX2" fmla="*/ 9925226 w 9925226"/>
              <a:gd name="connsiteY2" fmla="*/ 612177 h 612177"/>
              <a:gd name="connsiteX3" fmla="*/ 0 w 9925226"/>
              <a:gd name="connsiteY3" fmla="*/ 612177 h 612177"/>
              <a:gd name="connsiteX4" fmla="*/ 0 w 9925226"/>
              <a:gd name="connsiteY4" fmla="*/ 0 h 6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5226" h="612177">
                <a:moveTo>
                  <a:pt x="0" y="0"/>
                </a:moveTo>
                <a:lnTo>
                  <a:pt x="9925226" y="0"/>
                </a:lnTo>
                <a:lnTo>
                  <a:pt x="9925226" y="612177"/>
                </a:lnTo>
                <a:lnTo>
                  <a:pt x="0" y="612177"/>
                </a:lnTo>
                <a:lnTo>
                  <a:pt x="0" y="0"/>
                </a:lnTo>
                <a:close/>
              </a:path>
            </a:pathLst>
          </a:cu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spcFirstLastPara="0" vert="horz" wrap="square" lIns="485916" tIns="58420" rIns="58420" bIns="58420" numCol="1" spcCol="1270" anchor="ctr" anchorCtr="0">
            <a:noAutofit/>
          </a:bodyPr>
          <a:lstStyle/>
          <a:p>
            <a:pPr marL="0" lvl="0" indent="0" algn="l" defTabSz="1022350">
              <a:lnSpc>
                <a:spcPct val="90000"/>
              </a:lnSpc>
              <a:spcBef>
                <a:spcPct val="0"/>
              </a:spcBef>
              <a:spcAft>
                <a:spcPct val="35000"/>
              </a:spcAft>
              <a:buNone/>
            </a:pPr>
            <a:r>
              <a:rPr lang="en-GB" sz="2300" kern="1200" dirty="0"/>
              <a:t>Children</a:t>
            </a:r>
          </a:p>
        </p:txBody>
      </p:sp>
      <p:sp>
        <p:nvSpPr>
          <p:cNvPr id="20" name="Oval 19">
            <a:extLst>
              <a:ext uri="{FF2B5EF4-FFF2-40B4-BE49-F238E27FC236}">
                <a16:creationId xmlns:a16="http://schemas.microsoft.com/office/drawing/2014/main" id="{12903DF7-7F23-2A9A-5E4A-07E8EF701328}"/>
              </a:ext>
            </a:extLst>
          </p:cNvPr>
          <p:cNvSpPr/>
          <p:nvPr/>
        </p:nvSpPr>
        <p:spPr>
          <a:xfrm>
            <a:off x="1175757" y="1531120"/>
            <a:ext cx="765221" cy="765221"/>
          </a:xfrm>
          <a:prstGeom prst="ellipse">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Freeform: Shape 20">
            <a:extLst>
              <a:ext uri="{FF2B5EF4-FFF2-40B4-BE49-F238E27FC236}">
                <a16:creationId xmlns:a16="http://schemas.microsoft.com/office/drawing/2014/main" id="{3CCBD308-3529-DB58-E0C0-BFF641AF2B84}"/>
              </a:ext>
            </a:extLst>
          </p:cNvPr>
          <p:cNvSpPr/>
          <p:nvPr/>
        </p:nvSpPr>
        <p:spPr>
          <a:xfrm>
            <a:off x="1997036" y="2525614"/>
            <a:ext cx="9486557" cy="612177"/>
          </a:xfrm>
          <a:custGeom>
            <a:avLst/>
            <a:gdLst>
              <a:gd name="connsiteX0" fmla="*/ 0 w 9486557"/>
              <a:gd name="connsiteY0" fmla="*/ 0 h 612177"/>
              <a:gd name="connsiteX1" fmla="*/ 9486557 w 9486557"/>
              <a:gd name="connsiteY1" fmla="*/ 0 h 612177"/>
              <a:gd name="connsiteX2" fmla="*/ 9486557 w 9486557"/>
              <a:gd name="connsiteY2" fmla="*/ 612177 h 612177"/>
              <a:gd name="connsiteX3" fmla="*/ 0 w 9486557"/>
              <a:gd name="connsiteY3" fmla="*/ 612177 h 612177"/>
              <a:gd name="connsiteX4" fmla="*/ 0 w 9486557"/>
              <a:gd name="connsiteY4" fmla="*/ 0 h 6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6557" h="612177">
                <a:moveTo>
                  <a:pt x="0" y="0"/>
                </a:moveTo>
                <a:lnTo>
                  <a:pt x="9486557" y="0"/>
                </a:lnTo>
                <a:lnTo>
                  <a:pt x="9486557" y="612177"/>
                </a:lnTo>
                <a:lnTo>
                  <a:pt x="0" y="612177"/>
                </a:lnTo>
                <a:lnTo>
                  <a:pt x="0" y="0"/>
                </a:lnTo>
                <a:close/>
              </a:path>
            </a:pathLst>
          </a:custGeom>
        </p:spPr>
        <p:style>
          <a:lnRef idx="2">
            <a:schemeClr val="lt1">
              <a:hueOff val="0"/>
              <a:satOff val="0"/>
              <a:lumOff val="0"/>
              <a:alphaOff val="0"/>
            </a:schemeClr>
          </a:lnRef>
          <a:fillRef idx="1">
            <a:schemeClr val="accent2">
              <a:shade val="80000"/>
              <a:hueOff val="129898"/>
              <a:satOff val="-5564"/>
              <a:lumOff val="7674"/>
              <a:alphaOff val="0"/>
            </a:schemeClr>
          </a:fillRef>
          <a:effectRef idx="0">
            <a:schemeClr val="accent2">
              <a:shade val="80000"/>
              <a:hueOff val="129898"/>
              <a:satOff val="-5564"/>
              <a:lumOff val="7674"/>
              <a:alphaOff val="0"/>
            </a:schemeClr>
          </a:effectRef>
          <a:fontRef idx="minor">
            <a:schemeClr val="lt1"/>
          </a:fontRef>
        </p:style>
        <p:txBody>
          <a:bodyPr spcFirstLastPara="0" vert="horz" wrap="square" lIns="485916" tIns="58420" rIns="58420" bIns="58420" numCol="1" spcCol="1270" anchor="ctr" anchorCtr="0">
            <a:noAutofit/>
          </a:bodyPr>
          <a:lstStyle/>
          <a:p>
            <a:pPr marL="0" lvl="0" indent="0" algn="l" defTabSz="1022350">
              <a:lnSpc>
                <a:spcPct val="90000"/>
              </a:lnSpc>
              <a:spcBef>
                <a:spcPct val="0"/>
              </a:spcBef>
              <a:spcAft>
                <a:spcPct val="35000"/>
              </a:spcAft>
              <a:buNone/>
            </a:pPr>
            <a:r>
              <a:rPr lang="en-GB" sz="2300" kern="1200"/>
              <a:t>Adult fencers at risk</a:t>
            </a:r>
            <a:endParaRPr lang="en-GB" sz="2300" kern="1200" dirty="0"/>
          </a:p>
        </p:txBody>
      </p:sp>
      <p:sp>
        <p:nvSpPr>
          <p:cNvPr id="22" name="Oval 21">
            <a:extLst>
              <a:ext uri="{FF2B5EF4-FFF2-40B4-BE49-F238E27FC236}">
                <a16:creationId xmlns:a16="http://schemas.microsoft.com/office/drawing/2014/main" id="{6F2B4EA6-771D-8DEA-8139-5465B791091E}"/>
              </a:ext>
            </a:extLst>
          </p:cNvPr>
          <p:cNvSpPr/>
          <p:nvPr/>
        </p:nvSpPr>
        <p:spPr>
          <a:xfrm>
            <a:off x="1614425" y="2449092"/>
            <a:ext cx="765221" cy="765221"/>
          </a:xfrm>
          <a:prstGeom prst="ellipse">
            <a:avLst/>
          </a:prstGeom>
        </p:spPr>
        <p:style>
          <a:lnRef idx="2">
            <a:schemeClr val="accent2">
              <a:shade val="80000"/>
              <a:hueOff val="129898"/>
              <a:satOff val="-5564"/>
              <a:lumOff val="7674"/>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3" name="Freeform: Shape 22">
            <a:extLst>
              <a:ext uri="{FF2B5EF4-FFF2-40B4-BE49-F238E27FC236}">
                <a16:creationId xmlns:a16="http://schemas.microsoft.com/office/drawing/2014/main" id="{E38148FA-12C1-4F7D-950D-9C0CF85835BA}"/>
              </a:ext>
            </a:extLst>
          </p:cNvPr>
          <p:cNvSpPr/>
          <p:nvPr/>
        </p:nvSpPr>
        <p:spPr>
          <a:xfrm>
            <a:off x="2131672" y="3443586"/>
            <a:ext cx="9351921" cy="612177"/>
          </a:xfrm>
          <a:custGeom>
            <a:avLst/>
            <a:gdLst>
              <a:gd name="connsiteX0" fmla="*/ 0 w 9351921"/>
              <a:gd name="connsiteY0" fmla="*/ 0 h 612177"/>
              <a:gd name="connsiteX1" fmla="*/ 9351921 w 9351921"/>
              <a:gd name="connsiteY1" fmla="*/ 0 h 612177"/>
              <a:gd name="connsiteX2" fmla="*/ 9351921 w 9351921"/>
              <a:gd name="connsiteY2" fmla="*/ 612177 h 612177"/>
              <a:gd name="connsiteX3" fmla="*/ 0 w 9351921"/>
              <a:gd name="connsiteY3" fmla="*/ 612177 h 612177"/>
              <a:gd name="connsiteX4" fmla="*/ 0 w 9351921"/>
              <a:gd name="connsiteY4" fmla="*/ 0 h 6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1921" h="612177">
                <a:moveTo>
                  <a:pt x="0" y="0"/>
                </a:moveTo>
                <a:lnTo>
                  <a:pt x="9351921" y="0"/>
                </a:lnTo>
                <a:lnTo>
                  <a:pt x="9351921" y="612177"/>
                </a:lnTo>
                <a:lnTo>
                  <a:pt x="0" y="612177"/>
                </a:lnTo>
                <a:lnTo>
                  <a:pt x="0" y="0"/>
                </a:lnTo>
                <a:close/>
              </a:path>
            </a:pathLst>
          </a:custGeom>
        </p:spPr>
        <p:style>
          <a:lnRef idx="2">
            <a:schemeClr val="lt1">
              <a:hueOff val="0"/>
              <a:satOff val="0"/>
              <a:lumOff val="0"/>
              <a:alphaOff val="0"/>
            </a:schemeClr>
          </a:lnRef>
          <a:fillRef idx="1">
            <a:schemeClr val="accent2">
              <a:shade val="80000"/>
              <a:hueOff val="259796"/>
              <a:satOff val="-11129"/>
              <a:lumOff val="15349"/>
              <a:alphaOff val="0"/>
            </a:schemeClr>
          </a:fillRef>
          <a:effectRef idx="0">
            <a:schemeClr val="accent2">
              <a:shade val="80000"/>
              <a:hueOff val="259796"/>
              <a:satOff val="-11129"/>
              <a:lumOff val="15349"/>
              <a:alphaOff val="0"/>
            </a:schemeClr>
          </a:effectRef>
          <a:fontRef idx="minor">
            <a:schemeClr val="lt1"/>
          </a:fontRef>
        </p:style>
        <p:txBody>
          <a:bodyPr spcFirstLastPara="0" vert="horz" wrap="square" lIns="485916" tIns="58420" rIns="58420" bIns="58420" numCol="1" spcCol="1270" anchor="ctr" anchorCtr="0">
            <a:noAutofit/>
          </a:bodyPr>
          <a:lstStyle/>
          <a:p>
            <a:pPr marL="0" lvl="0" indent="0" algn="l" defTabSz="1022350">
              <a:lnSpc>
                <a:spcPct val="90000"/>
              </a:lnSpc>
              <a:spcBef>
                <a:spcPct val="0"/>
              </a:spcBef>
              <a:spcAft>
                <a:spcPct val="35000"/>
              </a:spcAft>
              <a:buNone/>
            </a:pPr>
            <a:r>
              <a:rPr lang="en-GB" sz="2300" kern="1200"/>
              <a:t>Hidden disabilities</a:t>
            </a:r>
            <a:endParaRPr lang="en-GB" sz="2300" kern="1200" dirty="0"/>
          </a:p>
        </p:txBody>
      </p:sp>
      <p:sp>
        <p:nvSpPr>
          <p:cNvPr id="24" name="Oval 23">
            <a:extLst>
              <a:ext uri="{FF2B5EF4-FFF2-40B4-BE49-F238E27FC236}">
                <a16:creationId xmlns:a16="http://schemas.microsoft.com/office/drawing/2014/main" id="{09FF2AB1-7E4F-7F5C-FEE4-F2B374BD8602}"/>
              </a:ext>
            </a:extLst>
          </p:cNvPr>
          <p:cNvSpPr/>
          <p:nvPr/>
        </p:nvSpPr>
        <p:spPr>
          <a:xfrm>
            <a:off x="1749061" y="3367064"/>
            <a:ext cx="765221" cy="765221"/>
          </a:xfrm>
          <a:prstGeom prst="ellipse">
            <a:avLst/>
          </a:prstGeom>
        </p:spPr>
        <p:style>
          <a:lnRef idx="2">
            <a:schemeClr val="accent2">
              <a:shade val="80000"/>
              <a:hueOff val="259796"/>
              <a:satOff val="-11129"/>
              <a:lumOff val="15349"/>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5" name="Freeform: Shape 24">
            <a:extLst>
              <a:ext uri="{FF2B5EF4-FFF2-40B4-BE49-F238E27FC236}">
                <a16:creationId xmlns:a16="http://schemas.microsoft.com/office/drawing/2014/main" id="{33B30623-FDEF-4236-9F6C-E1CDE3E5A46C}"/>
              </a:ext>
            </a:extLst>
          </p:cNvPr>
          <p:cNvSpPr/>
          <p:nvPr/>
        </p:nvSpPr>
        <p:spPr>
          <a:xfrm>
            <a:off x="1997036" y="4361558"/>
            <a:ext cx="9486557" cy="612177"/>
          </a:xfrm>
          <a:custGeom>
            <a:avLst/>
            <a:gdLst>
              <a:gd name="connsiteX0" fmla="*/ 0 w 9486557"/>
              <a:gd name="connsiteY0" fmla="*/ 0 h 612177"/>
              <a:gd name="connsiteX1" fmla="*/ 9486557 w 9486557"/>
              <a:gd name="connsiteY1" fmla="*/ 0 h 612177"/>
              <a:gd name="connsiteX2" fmla="*/ 9486557 w 9486557"/>
              <a:gd name="connsiteY2" fmla="*/ 612177 h 612177"/>
              <a:gd name="connsiteX3" fmla="*/ 0 w 9486557"/>
              <a:gd name="connsiteY3" fmla="*/ 612177 h 612177"/>
              <a:gd name="connsiteX4" fmla="*/ 0 w 9486557"/>
              <a:gd name="connsiteY4" fmla="*/ 0 h 6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6557" h="612177">
                <a:moveTo>
                  <a:pt x="0" y="0"/>
                </a:moveTo>
                <a:lnTo>
                  <a:pt x="9486557" y="0"/>
                </a:lnTo>
                <a:lnTo>
                  <a:pt x="9486557" y="612177"/>
                </a:lnTo>
                <a:lnTo>
                  <a:pt x="0" y="612177"/>
                </a:lnTo>
                <a:lnTo>
                  <a:pt x="0" y="0"/>
                </a:lnTo>
                <a:close/>
              </a:path>
            </a:pathLst>
          </a:custGeom>
        </p:spPr>
        <p:style>
          <a:lnRef idx="2">
            <a:schemeClr val="lt1">
              <a:hueOff val="0"/>
              <a:satOff val="0"/>
              <a:lumOff val="0"/>
              <a:alphaOff val="0"/>
            </a:schemeClr>
          </a:lnRef>
          <a:fillRef idx="1">
            <a:schemeClr val="accent2">
              <a:shade val="80000"/>
              <a:hueOff val="389694"/>
              <a:satOff val="-16693"/>
              <a:lumOff val="23023"/>
              <a:alphaOff val="0"/>
            </a:schemeClr>
          </a:fillRef>
          <a:effectRef idx="0">
            <a:schemeClr val="accent2">
              <a:shade val="80000"/>
              <a:hueOff val="389694"/>
              <a:satOff val="-16693"/>
              <a:lumOff val="23023"/>
              <a:alphaOff val="0"/>
            </a:schemeClr>
          </a:effectRef>
          <a:fontRef idx="minor">
            <a:schemeClr val="lt1"/>
          </a:fontRef>
        </p:style>
        <p:txBody>
          <a:bodyPr spcFirstLastPara="0" vert="horz" wrap="square" lIns="485916" tIns="58420" rIns="58420" bIns="58420" numCol="1" spcCol="1270" anchor="ctr" anchorCtr="0">
            <a:noAutofit/>
          </a:bodyPr>
          <a:lstStyle/>
          <a:p>
            <a:pPr marL="0" lvl="0" indent="0" algn="l" defTabSz="1022350">
              <a:lnSpc>
                <a:spcPct val="90000"/>
              </a:lnSpc>
              <a:spcBef>
                <a:spcPct val="0"/>
              </a:spcBef>
              <a:spcAft>
                <a:spcPct val="35000"/>
              </a:spcAft>
              <a:buNone/>
            </a:pPr>
            <a:r>
              <a:rPr lang="en-GB" sz="2300" kern="1200"/>
              <a:t>Young referees </a:t>
            </a:r>
            <a:endParaRPr lang="en-GB" sz="2300" kern="1200" dirty="0"/>
          </a:p>
        </p:txBody>
      </p:sp>
      <p:sp>
        <p:nvSpPr>
          <p:cNvPr id="26" name="Oval 25">
            <a:extLst>
              <a:ext uri="{FF2B5EF4-FFF2-40B4-BE49-F238E27FC236}">
                <a16:creationId xmlns:a16="http://schemas.microsoft.com/office/drawing/2014/main" id="{DD001C4F-4213-99D3-1A80-FC0205F57CE7}"/>
              </a:ext>
            </a:extLst>
          </p:cNvPr>
          <p:cNvSpPr/>
          <p:nvPr/>
        </p:nvSpPr>
        <p:spPr>
          <a:xfrm>
            <a:off x="1614425" y="4285036"/>
            <a:ext cx="765221" cy="765221"/>
          </a:xfrm>
          <a:prstGeom prst="ellipse">
            <a:avLst/>
          </a:prstGeom>
        </p:spPr>
        <p:style>
          <a:lnRef idx="2">
            <a:schemeClr val="accent2">
              <a:shade val="80000"/>
              <a:hueOff val="389694"/>
              <a:satOff val="-16693"/>
              <a:lumOff val="23023"/>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7" name="Freeform: Shape 26">
            <a:extLst>
              <a:ext uri="{FF2B5EF4-FFF2-40B4-BE49-F238E27FC236}">
                <a16:creationId xmlns:a16="http://schemas.microsoft.com/office/drawing/2014/main" id="{9C2351DC-7D71-63CD-B4FD-D46EC179D413}"/>
              </a:ext>
            </a:extLst>
          </p:cNvPr>
          <p:cNvSpPr/>
          <p:nvPr/>
        </p:nvSpPr>
        <p:spPr>
          <a:xfrm>
            <a:off x="1558368" y="5279530"/>
            <a:ext cx="9925226" cy="612177"/>
          </a:xfrm>
          <a:custGeom>
            <a:avLst/>
            <a:gdLst>
              <a:gd name="connsiteX0" fmla="*/ 0 w 9925226"/>
              <a:gd name="connsiteY0" fmla="*/ 0 h 612177"/>
              <a:gd name="connsiteX1" fmla="*/ 9925226 w 9925226"/>
              <a:gd name="connsiteY1" fmla="*/ 0 h 612177"/>
              <a:gd name="connsiteX2" fmla="*/ 9925226 w 9925226"/>
              <a:gd name="connsiteY2" fmla="*/ 612177 h 612177"/>
              <a:gd name="connsiteX3" fmla="*/ 0 w 9925226"/>
              <a:gd name="connsiteY3" fmla="*/ 612177 h 612177"/>
              <a:gd name="connsiteX4" fmla="*/ 0 w 9925226"/>
              <a:gd name="connsiteY4" fmla="*/ 0 h 6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5226" h="612177">
                <a:moveTo>
                  <a:pt x="0" y="0"/>
                </a:moveTo>
                <a:lnTo>
                  <a:pt x="9925226" y="0"/>
                </a:lnTo>
                <a:lnTo>
                  <a:pt x="9925226" y="612177"/>
                </a:lnTo>
                <a:lnTo>
                  <a:pt x="0" y="612177"/>
                </a:lnTo>
                <a:lnTo>
                  <a:pt x="0" y="0"/>
                </a:lnTo>
                <a:close/>
              </a:path>
            </a:pathLst>
          </a:custGeom>
          <a:solidFill>
            <a:srgbClr val="FFC000"/>
          </a:solidFill>
        </p:spPr>
        <p:style>
          <a:lnRef idx="2">
            <a:schemeClr val="lt1">
              <a:hueOff val="0"/>
              <a:satOff val="0"/>
              <a:lumOff val="0"/>
              <a:alphaOff val="0"/>
            </a:schemeClr>
          </a:lnRef>
          <a:fillRef idx="1">
            <a:scrgbClr r="0" g="0" b="0"/>
          </a:fillRef>
          <a:effectRef idx="0">
            <a:schemeClr val="accent2">
              <a:shade val="80000"/>
              <a:hueOff val="519592"/>
              <a:satOff val="-22257"/>
              <a:lumOff val="30698"/>
              <a:alphaOff val="0"/>
            </a:schemeClr>
          </a:effectRef>
          <a:fontRef idx="minor">
            <a:schemeClr val="lt1"/>
          </a:fontRef>
        </p:style>
        <p:txBody>
          <a:bodyPr spcFirstLastPara="0" vert="horz" wrap="square" lIns="485916" tIns="58420" rIns="58420" bIns="58420" numCol="1" spcCol="1270" anchor="ctr" anchorCtr="0">
            <a:noAutofit/>
          </a:bodyPr>
          <a:lstStyle/>
          <a:p>
            <a:pPr marL="0" lvl="0" indent="0" algn="l" defTabSz="1022350">
              <a:lnSpc>
                <a:spcPct val="90000"/>
              </a:lnSpc>
              <a:spcBef>
                <a:spcPct val="0"/>
              </a:spcBef>
              <a:spcAft>
                <a:spcPct val="35000"/>
              </a:spcAft>
              <a:buNone/>
            </a:pPr>
            <a:r>
              <a:rPr lang="en-GB" sz="2300" kern="1200" dirty="0">
                <a:solidFill>
                  <a:srgbClr val="213389"/>
                </a:solidFill>
              </a:rPr>
              <a:t>Ultimately everyone – all athletes, coaches, referees, officials, supporters etc!</a:t>
            </a:r>
          </a:p>
        </p:txBody>
      </p:sp>
      <p:sp>
        <p:nvSpPr>
          <p:cNvPr id="28" name="Oval 27">
            <a:extLst>
              <a:ext uri="{FF2B5EF4-FFF2-40B4-BE49-F238E27FC236}">
                <a16:creationId xmlns:a16="http://schemas.microsoft.com/office/drawing/2014/main" id="{6F3AE97E-F4AA-9B2B-026F-77F90A7BBA41}"/>
              </a:ext>
            </a:extLst>
          </p:cNvPr>
          <p:cNvSpPr/>
          <p:nvPr/>
        </p:nvSpPr>
        <p:spPr>
          <a:xfrm>
            <a:off x="1175757" y="5203008"/>
            <a:ext cx="765221" cy="765221"/>
          </a:xfrm>
          <a:prstGeom prst="ellipse">
            <a:avLst/>
          </a:prstGeom>
        </p:spPr>
        <p:style>
          <a:lnRef idx="2">
            <a:schemeClr val="accent2">
              <a:shade val="80000"/>
              <a:hueOff val="519592"/>
              <a:satOff val="-22257"/>
              <a:lumOff val="30698"/>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8" name="Graphic 7" descr="Group success with solid fill">
            <a:extLst>
              <a:ext uri="{FF2B5EF4-FFF2-40B4-BE49-F238E27FC236}">
                <a16:creationId xmlns:a16="http://schemas.microsoft.com/office/drawing/2014/main" id="{983A1ACD-F6A0-6AAD-8DB8-669B35999C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0000" y="5333010"/>
            <a:ext cx="568400" cy="568400"/>
          </a:xfrm>
          <a:prstGeom prst="rect">
            <a:avLst/>
          </a:prstGeom>
        </p:spPr>
      </p:pic>
      <p:pic>
        <p:nvPicPr>
          <p:cNvPr id="10" name="Graphic 9" descr="Child with balloon with solid fill">
            <a:extLst>
              <a:ext uri="{FF2B5EF4-FFF2-40B4-BE49-F238E27FC236}">
                <a16:creationId xmlns:a16="http://schemas.microsoft.com/office/drawing/2014/main" id="{67FE2494-9632-8E13-5CA2-232CA68572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0000" y="1617644"/>
            <a:ext cx="568400" cy="568400"/>
          </a:xfrm>
          <a:prstGeom prst="rect">
            <a:avLst/>
          </a:prstGeom>
        </p:spPr>
      </p:pic>
      <p:pic>
        <p:nvPicPr>
          <p:cNvPr id="12" name="Graphic 11" descr="Person in wheelchair with solid fill">
            <a:extLst>
              <a:ext uri="{FF2B5EF4-FFF2-40B4-BE49-F238E27FC236}">
                <a16:creationId xmlns:a16="http://schemas.microsoft.com/office/drawing/2014/main" id="{AAB98BD0-AD9E-556D-8522-21810640B6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20000" y="2539924"/>
            <a:ext cx="568400" cy="568400"/>
          </a:xfrm>
          <a:prstGeom prst="rect">
            <a:avLst/>
          </a:prstGeom>
        </p:spPr>
      </p:pic>
      <p:pic>
        <p:nvPicPr>
          <p:cNvPr id="14" name="Graphic 13" descr="Suit with solid fill">
            <a:extLst>
              <a:ext uri="{FF2B5EF4-FFF2-40B4-BE49-F238E27FC236}">
                <a16:creationId xmlns:a16="http://schemas.microsoft.com/office/drawing/2014/main" id="{0C6EF37C-E25D-5E3E-7C8C-ACA09C0696E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20000" y="4399242"/>
            <a:ext cx="568400" cy="568400"/>
          </a:xfrm>
          <a:prstGeom prst="rect">
            <a:avLst/>
          </a:prstGeom>
        </p:spPr>
      </p:pic>
      <p:pic>
        <p:nvPicPr>
          <p:cNvPr id="16" name="Graphic 15" descr="Brain in head with solid fill">
            <a:extLst>
              <a:ext uri="{FF2B5EF4-FFF2-40B4-BE49-F238E27FC236}">
                <a16:creationId xmlns:a16="http://schemas.microsoft.com/office/drawing/2014/main" id="{CD3CAAA7-6E48-EA46-C85E-B3E4F3161E7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38400" y="3465475"/>
            <a:ext cx="568400" cy="568400"/>
          </a:xfrm>
          <a:prstGeom prst="rect">
            <a:avLst/>
          </a:prstGeom>
        </p:spPr>
      </p:pic>
    </p:spTree>
    <p:extLst>
      <p:ext uri="{BB962C8B-B14F-4D97-AF65-F5344CB8AC3E}">
        <p14:creationId xmlns:p14="http://schemas.microsoft.com/office/powerpoint/2010/main" val="2211384391"/>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A12E6-D9CB-2072-4905-0FDF2D1DD5A4}"/>
              </a:ext>
            </a:extLst>
          </p:cNvPr>
          <p:cNvSpPr>
            <a:spLocks noGrp="1"/>
          </p:cNvSpPr>
          <p:nvPr>
            <p:ph type="title"/>
          </p:nvPr>
        </p:nvSpPr>
        <p:spPr/>
        <p:txBody>
          <a:bodyPr>
            <a:normAutofit/>
          </a:bodyPr>
          <a:lstStyle/>
          <a:p>
            <a:r>
              <a:rPr lang="en-GB" dirty="0"/>
              <a:t>Quick quiz: true or false?</a:t>
            </a:r>
          </a:p>
        </p:txBody>
      </p:sp>
      <p:sp>
        <p:nvSpPr>
          <p:cNvPr id="3" name="Content Placeholder 2">
            <a:extLst>
              <a:ext uri="{FF2B5EF4-FFF2-40B4-BE49-F238E27FC236}">
                <a16:creationId xmlns:a16="http://schemas.microsoft.com/office/drawing/2014/main" id="{389C1F3F-0CE7-49DD-382D-77DA41C61DBE}"/>
              </a:ext>
            </a:extLst>
          </p:cNvPr>
          <p:cNvSpPr>
            <a:spLocks noGrp="1"/>
          </p:cNvSpPr>
          <p:nvPr>
            <p:ph idx="1"/>
          </p:nvPr>
        </p:nvSpPr>
        <p:spPr/>
        <p:txBody>
          <a:bodyPr>
            <a:normAutofit/>
          </a:bodyPr>
          <a:lstStyle/>
          <a:p>
            <a:pPr marL="457200" indent="-457200">
              <a:buClrTx/>
              <a:buFont typeface="+mj-lt"/>
              <a:buAutoNum type="arabicPeriod"/>
            </a:pPr>
            <a:r>
              <a:rPr lang="en-GB" sz="2800" dirty="0"/>
              <a:t>Abuse and harassment happens in all sports.</a:t>
            </a:r>
          </a:p>
          <a:p>
            <a:pPr marL="457200" indent="-457200">
              <a:buClrTx/>
              <a:buFont typeface="+mj-lt"/>
              <a:buAutoNum type="arabicPeriod"/>
            </a:pPr>
            <a:r>
              <a:rPr lang="en-GB" sz="2800" dirty="0"/>
              <a:t>National Team Athletes are more at risk than Pre-National Team athletes</a:t>
            </a:r>
          </a:p>
          <a:p>
            <a:pPr marL="457200" indent="-457200">
              <a:buClrTx/>
              <a:buFont typeface="+mj-lt"/>
              <a:buAutoNum type="arabicPeriod"/>
            </a:pPr>
            <a:r>
              <a:rPr lang="en-GB" sz="2800" dirty="0"/>
              <a:t>Women are not perpetrators of sexual abuse and harassment</a:t>
            </a:r>
          </a:p>
          <a:p>
            <a:pPr marL="457200" indent="-457200">
              <a:buClrTx/>
              <a:buFont typeface="+mj-lt"/>
              <a:buAutoNum type="arabicPeriod"/>
            </a:pPr>
            <a:r>
              <a:rPr lang="en-GB" sz="2800" dirty="0"/>
              <a:t>Female athletes are more at risk</a:t>
            </a:r>
          </a:p>
          <a:p>
            <a:pPr marL="457200" indent="-457200">
              <a:buClrTx/>
              <a:buFont typeface="+mj-lt"/>
              <a:buAutoNum type="arabicPeriod"/>
            </a:pPr>
            <a:r>
              <a:rPr lang="en-GB" sz="2800" dirty="0"/>
              <a:t>Athletes are most likely to experience abuse and harassment from their coaches</a:t>
            </a:r>
          </a:p>
          <a:p>
            <a:pPr marL="457200" indent="-457200">
              <a:buClrTx/>
              <a:buFont typeface="+mj-lt"/>
              <a:buAutoNum type="arabicPeriod"/>
            </a:pPr>
            <a:r>
              <a:rPr lang="en-GB" sz="2800" dirty="0"/>
              <a:t>Power imbalance leads to more severe cases</a:t>
            </a:r>
          </a:p>
          <a:p>
            <a:pPr marL="457200" indent="-457200">
              <a:buClrTx/>
              <a:buFont typeface="+mj-lt"/>
              <a:buAutoNum type="arabicPeriod"/>
            </a:pPr>
            <a:endParaRPr lang="en-GB" sz="2800" dirty="0"/>
          </a:p>
          <a:p>
            <a:pPr marL="457200" indent="-457200">
              <a:buClrTx/>
              <a:buFont typeface="+mj-lt"/>
              <a:buAutoNum type="arabicPeriod"/>
            </a:pPr>
            <a:endParaRPr lang="en-GB" sz="2800" dirty="0"/>
          </a:p>
          <a:p>
            <a:pPr marL="457200" indent="-457200">
              <a:buClrTx/>
              <a:buFont typeface="+mj-lt"/>
              <a:buAutoNum type="arabicPeriod"/>
            </a:pPr>
            <a:endParaRPr lang="en-GB" sz="2800" dirty="0"/>
          </a:p>
          <a:p>
            <a:pPr marL="457200" indent="-457200">
              <a:buClrTx/>
              <a:buFont typeface="+mj-lt"/>
              <a:buAutoNum type="arabicPeriod"/>
            </a:pPr>
            <a:endParaRPr lang="en-GB" sz="2800" dirty="0"/>
          </a:p>
          <a:p>
            <a:pPr marL="457200" indent="-457200">
              <a:buClrTx/>
              <a:buFont typeface="+mj-lt"/>
              <a:buAutoNum type="arabicPeriod"/>
            </a:pPr>
            <a:endParaRPr lang="en-GB" sz="2800" dirty="0"/>
          </a:p>
          <a:p>
            <a:pPr marL="457200" indent="-457200">
              <a:buClrTx/>
              <a:buFont typeface="+mj-lt"/>
              <a:buAutoNum type="arabicPeriod"/>
            </a:pPr>
            <a:endParaRPr lang="en-GB" sz="2800" dirty="0"/>
          </a:p>
          <a:p>
            <a:pPr marL="0" indent="0">
              <a:buClrTx/>
              <a:buNone/>
            </a:pPr>
            <a:endParaRPr lang="en-GB" sz="2800" dirty="0"/>
          </a:p>
          <a:p>
            <a:pPr marL="0" indent="0">
              <a:buClrTx/>
              <a:buNone/>
            </a:pPr>
            <a:endParaRPr lang="en-GB" sz="2800" dirty="0"/>
          </a:p>
          <a:p>
            <a:pPr marL="0" indent="0">
              <a:buClrTx/>
              <a:buNone/>
            </a:pPr>
            <a:endParaRPr lang="en-GB" sz="2800" dirty="0"/>
          </a:p>
          <a:p>
            <a:pPr marL="0" indent="0">
              <a:buNone/>
            </a:pPr>
            <a:endParaRPr lang="en-GB" sz="2800" dirty="0"/>
          </a:p>
          <a:p>
            <a:pPr marL="0" indent="0">
              <a:buNone/>
            </a:pPr>
            <a:endParaRPr lang="en-GB" sz="2800" dirty="0"/>
          </a:p>
        </p:txBody>
      </p:sp>
      <p:pic>
        <p:nvPicPr>
          <p:cNvPr id="4" name="Graphic 3" descr="Checkmark with solid fill">
            <a:extLst>
              <a:ext uri="{FF2B5EF4-FFF2-40B4-BE49-F238E27FC236}">
                <a16:creationId xmlns:a16="http://schemas.microsoft.com/office/drawing/2014/main" id="{F94DDEFD-E6D8-CDF4-BB93-A456CC169A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14" y="1348618"/>
            <a:ext cx="582106" cy="582106"/>
          </a:xfrm>
          <a:prstGeom prst="rect">
            <a:avLst/>
          </a:prstGeom>
        </p:spPr>
      </p:pic>
      <p:pic>
        <p:nvPicPr>
          <p:cNvPr id="6" name="Graphic 5" descr="Checkmark with solid fill">
            <a:extLst>
              <a:ext uri="{FF2B5EF4-FFF2-40B4-BE49-F238E27FC236}">
                <a16:creationId xmlns:a16="http://schemas.microsoft.com/office/drawing/2014/main" id="{D9DBA893-1646-252F-F2EE-3B5F7292E2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14" y="1926538"/>
            <a:ext cx="582106" cy="582106"/>
          </a:xfrm>
          <a:prstGeom prst="rect">
            <a:avLst/>
          </a:prstGeom>
        </p:spPr>
      </p:pic>
      <p:pic>
        <p:nvPicPr>
          <p:cNvPr id="7" name="Graphic 6" descr="Close with solid fill">
            <a:extLst>
              <a:ext uri="{FF2B5EF4-FFF2-40B4-BE49-F238E27FC236}">
                <a16:creationId xmlns:a16="http://schemas.microsoft.com/office/drawing/2014/main" id="{7E0550A3-6091-7E39-9115-27A8911E6A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4214" y="2728077"/>
            <a:ext cx="582106" cy="582106"/>
          </a:xfrm>
          <a:prstGeom prst="rect">
            <a:avLst/>
          </a:prstGeom>
        </p:spPr>
      </p:pic>
      <p:pic>
        <p:nvPicPr>
          <p:cNvPr id="8" name="Graphic 7" descr="Close with solid fill">
            <a:extLst>
              <a:ext uri="{FF2B5EF4-FFF2-40B4-BE49-F238E27FC236}">
                <a16:creationId xmlns:a16="http://schemas.microsoft.com/office/drawing/2014/main" id="{F79A82E7-3489-FBFE-8859-38F0A3C34C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4214" y="3334445"/>
            <a:ext cx="582106" cy="582106"/>
          </a:xfrm>
          <a:prstGeom prst="rect">
            <a:avLst/>
          </a:prstGeom>
        </p:spPr>
      </p:pic>
      <p:pic>
        <p:nvPicPr>
          <p:cNvPr id="9" name="Graphic 8" descr="Close with solid fill">
            <a:extLst>
              <a:ext uri="{FF2B5EF4-FFF2-40B4-BE49-F238E27FC236}">
                <a16:creationId xmlns:a16="http://schemas.microsoft.com/office/drawing/2014/main" id="{0DFBD777-AA33-C338-F459-C207B8A21D0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4214" y="3871946"/>
            <a:ext cx="582106" cy="582106"/>
          </a:xfrm>
          <a:prstGeom prst="rect">
            <a:avLst/>
          </a:prstGeom>
        </p:spPr>
      </p:pic>
      <p:pic>
        <p:nvPicPr>
          <p:cNvPr id="10" name="Graphic 9" descr="Checkmark with solid fill">
            <a:extLst>
              <a:ext uri="{FF2B5EF4-FFF2-40B4-BE49-F238E27FC236}">
                <a16:creationId xmlns:a16="http://schemas.microsoft.com/office/drawing/2014/main" id="{2BA6CC22-E4FC-2573-4DC5-816A6F1D28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214" y="4787946"/>
            <a:ext cx="582106" cy="582106"/>
          </a:xfrm>
          <a:prstGeom prst="rect">
            <a:avLst/>
          </a:prstGeom>
        </p:spPr>
      </p:pic>
    </p:spTree>
    <p:extLst>
      <p:ext uri="{BB962C8B-B14F-4D97-AF65-F5344CB8AC3E}">
        <p14:creationId xmlns:p14="http://schemas.microsoft.com/office/powerpoint/2010/main" val="4157331020"/>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876C6-F974-4048-97A6-8460C703899A}"/>
              </a:ext>
            </a:extLst>
          </p:cNvPr>
          <p:cNvSpPr>
            <a:spLocks noGrp="1"/>
          </p:cNvSpPr>
          <p:nvPr>
            <p:ph type="title"/>
          </p:nvPr>
        </p:nvSpPr>
        <p:spPr/>
        <p:txBody>
          <a:bodyPr/>
          <a:lstStyle/>
          <a:p>
            <a:endParaRPr lang="en-GB" dirty="0"/>
          </a:p>
        </p:txBody>
      </p:sp>
      <p:sp>
        <p:nvSpPr>
          <p:cNvPr id="4" name="TextBox 3">
            <a:extLst>
              <a:ext uri="{FF2B5EF4-FFF2-40B4-BE49-F238E27FC236}">
                <a16:creationId xmlns:a16="http://schemas.microsoft.com/office/drawing/2014/main" id="{95D733E0-BF1B-4046-A0D3-8C51B4EAEE62}"/>
              </a:ext>
            </a:extLst>
          </p:cNvPr>
          <p:cNvSpPr txBox="1"/>
          <p:nvPr/>
        </p:nvSpPr>
        <p:spPr>
          <a:xfrm>
            <a:off x="54584" y="0"/>
            <a:ext cx="1227876" cy="307777"/>
          </a:xfrm>
          <a:prstGeom prst="rect">
            <a:avLst/>
          </a:prstGeom>
          <a:noFill/>
        </p:spPr>
        <p:txBody>
          <a:bodyPr wrap="square">
            <a:spAutoFit/>
          </a:bodyPr>
          <a:lstStyle/>
          <a:p>
            <a:r>
              <a:rPr lang="en-GB" sz="1400" b="1" i="0" dirty="0">
                <a:solidFill>
                  <a:srgbClr val="000000"/>
                </a:solidFill>
                <a:effectLst/>
              </a:rPr>
              <a:t>Slide 7.</a:t>
            </a:r>
            <a:endParaRPr lang="en-GB" sz="1400" b="1" dirty="0"/>
          </a:p>
        </p:txBody>
      </p:sp>
      <p:graphicFrame>
        <p:nvGraphicFramePr>
          <p:cNvPr id="7" name="Table 7">
            <a:extLst>
              <a:ext uri="{FF2B5EF4-FFF2-40B4-BE49-F238E27FC236}">
                <a16:creationId xmlns:a16="http://schemas.microsoft.com/office/drawing/2014/main" id="{A65FF90C-D4F1-44F2-94F8-0AEA851D1F7D}"/>
              </a:ext>
            </a:extLst>
          </p:cNvPr>
          <p:cNvGraphicFramePr>
            <a:graphicFrameLocks noGrp="1"/>
          </p:cNvGraphicFramePr>
          <p:nvPr>
            <p:ph idx="1"/>
            <p:extLst>
              <p:ext uri="{D42A27DB-BD31-4B8C-83A1-F6EECF244321}">
                <p14:modId xmlns:p14="http://schemas.microsoft.com/office/powerpoint/2010/main" val="1834425548"/>
              </p:ext>
            </p:extLst>
          </p:nvPr>
        </p:nvGraphicFramePr>
        <p:xfrm>
          <a:off x="18299" y="21775"/>
          <a:ext cx="12119117" cy="6265905"/>
        </p:xfrm>
        <a:graphic>
          <a:graphicData uri="http://schemas.openxmlformats.org/drawingml/2006/table">
            <a:tbl>
              <a:tblPr firstRow="1" bandRow="1">
                <a:tableStyleId>{5C22544A-7EE6-4342-B048-85BDC9FD1C3A}</a:tableStyleId>
              </a:tblPr>
              <a:tblGrid>
                <a:gridCol w="706405">
                  <a:extLst>
                    <a:ext uri="{9D8B030D-6E8A-4147-A177-3AD203B41FA5}">
                      <a16:colId xmlns:a16="http://schemas.microsoft.com/office/drawing/2014/main" val="629837192"/>
                    </a:ext>
                  </a:extLst>
                </a:gridCol>
                <a:gridCol w="11412712">
                  <a:extLst>
                    <a:ext uri="{9D8B030D-6E8A-4147-A177-3AD203B41FA5}">
                      <a16:colId xmlns:a16="http://schemas.microsoft.com/office/drawing/2014/main" val="2837667793"/>
                    </a:ext>
                  </a:extLst>
                </a:gridCol>
              </a:tblGrid>
              <a:tr h="541493">
                <a:tc>
                  <a:txBody>
                    <a:bodyPr/>
                    <a:lstStyle/>
                    <a:p>
                      <a:endParaRPr lang="en-GB" sz="2800" dirty="0"/>
                    </a:p>
                  </a:txBody>
                  <a:tcPr/>
                </a:tc>
                <a:tc>
                  <a:txBody>
                    <a:bodyPr/>
                    <a:lstStyle/>
                    <a:p>
                      <a:r>
                        <a:rPr lang="en-GB" sz="2800" dirty="0"/>
                        <a:t>RESEARCH IN SAFEGUARDING TELLS US</a:t>
                      </a:r>
                    </a:p>
                  </a:txBody>
                  <a:tcPr/>
                </a:tc>
                <a:extLst>
                  <a:ext uri="{0D108BD9-81ED-4DB2-BD59-A6C34878D82A}">
                    <a16:rowId xmlns:a16="http://schemas.microsoft.com/office/drawing/2014/main" val="1352707007"/>
                  </a:ext>
                </a:extLst>
              </a:tr>
              <a:tr h="477788">
                <a:tc>
                  <a:txBody>
                    <a:bodyPr/>
                    <a:lstStyle/>
                    <a:p>
                      <a:r>
                        <a:rPr lang="en-GB" sz="2000" dirty="0"/>
                        <a:t>1</a:t>
                      </a:r>
                    </a:p>
                  </a:txBody>
                  <a:tcPr/>
                </a:tc>
                <a:tc>
                  <a:txBody>
                    <a:bodyPr/>
                    <a:lstStyle/>
                    <a:p>
                      <a:r>
                        <a:rPr lang="en-GB" sz="2400" dirty="0"/>
                        <a:t>Non-accidental violence </a:t>
                      </a:r>
                      <a:r>
                        <a:rPr lang="en-GB" sz="2400" b="1" dirty="0"/>
                        <a:t>happens in all sports </a:t>
                      </a:r>
                      <a:r>
                        <a:rPr lang="en-GB" sz="2400" dirty="0"/>
                        <a:t>and is a problem.</a:t>
                      </a:r>
                    </a:p>
                  </a:txBody>
                  <a:tcPr/>
                </a:tc>
                <a:extLst>
                  <a:ext uri="{0D108BD9-81ED-4DB2-BD59-A6C34878D82A}">
                    <a16:rowId xmlns:a16="http://schemas.microsoft.com/office/drawing/2014/main" val="3653365916"/>
                  </a:ext>
                </a:extLst>
              </a:tr>
              <a:tr h="807893">
                <a:tc>
                  <a:txBody>
                    <a:bodyPr/>
                    <a:lstStyle/>
                    <a:p>
                      <a:r>
                        <a:rPr lang="en-GB" sz="2000" dirty="0"/>
                        <a:t>2</a:t>
                      </a:r>
                    </a:p>
                  </a:txBody>
                  <a:tcPr/>
                </a:tc>
                <a:tc>
                  <a:txBody>
                    <a:bodyPr/>
                    <a:lstStyle/>
                    <a:p>
                      <a:r>
                        <a:rPr lang="en-GB" sz="2400" dirty="0"/>
                        <a:t>Gender Sexual Harassment &amp; Abuse happens </a:t>
                      </a:r>
                      <a:r>
                        <a:rPr lang="en-GB" sz="2400" b="1" dirty="0"/>
                        <a:t>across the world </a:t>
                      </a:r>
                      <a:r>
                        <a:rPr lang="en-GB" sz="2400" dirty="0"/>
                        <a:t>across different cultures/laws which can affect reporting </a:t>
                      </a:r>
                    </a:p>
                  </a:txBody>
                  <a:tcPr/>
                </a:tc>
                <a:extLst>
                  <a:ext uri="{0D108BD9-81ED-4DB2-BD59-A6C34878D82A}">
                    <a16:rowId xmlns:a16="http://schemas.microsoft.com/office/drawing/2014/main" val="1381119345"/>
                  </a:ext>
                </a:extLst>
              </a:tr>
              <a:tr h="860019">
                <a:tc>
                  <a:txBody>
                    <a:bodyPr/>
                    <a:lstStyle/>
                    <a:p>
                      <a:r>
                        <a:rPr lang="en-GB" sz="2000" dirty="0"/>
                        <a:t>3</a:t>
                      </a:r>
                    </a:p>
                  </a:txBody>
                  <a:tcPr/>
                </a:tc>
                <a:tc>
                  <a:txBody>
                    <a:bodyPr/>
                    <a:lstStyle/>
                    <a:p>
                      <a:r>
                        <a:rPr lang="en-GB" sz="2400" b="1" dirty="0"/>
                        <a:t>National Team athletes</a:t>
                      </a:r>
                      <a:r>
                        <a:rPr lang="en-GB" sz="2400" dirty="0"/>
                        <a:t> report significantly more experiences of each form of harm (compared to pre-National team)</a:t>
                      </a:r>
                    </a:p>
                  </a:txBody>
                  <a:tcPr/>
                </a:tc>
                <a:extLst>
                  <a:ext uri="{0D108BD9-81ED-4DB2-BD59-A6C34878D82A}">
                    <a16:rowId xmlns:a16="http://schemas.microsoft.com/office/drawing/2014/main" val="2089547694"/>
                  </a:ext>
                </a:extLst>
              </a:tr>
              <a:tr h="557926">
                <a:tc>
                  <a:txBody>
                    <a:bodyPr/>
                    <a:lstStyle/>
                    <a:p>
                      <a:r>
                        <a:rPr lang="en-GB" sz="2000" dirty="0"/>
                        <a:t>4</a:t>
                      </a:r>
                    </a:p>
                  </a:txBody>
                  <a:tcPr/>
                </a:tc>
                <a:tc>
                  <a:txBody>
                    <a:bodyPr/>
                    <a:lstStyle/>
                    <a:p>
                      <a:r>
                        <a:rPr lang="en-GB" sz="2400" dirty="0"/>
                        <a:t>Sexual Violence </a:t>
                      </a:r>
                      <a:r>
                        <a:rPr lang="en-GB" sz="2400" b="1" dirty="0"/>
                        <a:t>perpetrators most often male</a:t>
                      </a:r>
                      <a:r>
                        <a:rPr lang="en-GB" sz="2400" dirty="0"/>
                        <a:t>, but females can also be perpetrators</a:t>
                      </a:r>
                    </a:p>
                  </a:txBody>
                  <a:tcPr/>
                </a:tc>
                <a:extLst>
                  <a:ext uri="{0D108BD9-81ED-4DB2-BD59-A6C34878D82A}">
                    <a16:rowId xmlns:a16="http://schemas.microsoft.com/office/drawing/2014/main" val="537356001"/>
                  </a:ext>
                </a:extLst>
              </a:tr>
              <a:tr h="860019">
                <a:tc>
                  <a:txBody>
                    <a:bodyPr/>
                    <a:lstStyle/>
                    <a:p>
                      <a:r>
                        <a:rPr lang="en-GB" sz="2000" dirty="0"/>
                        <a:t>5</a:t>
                      </a:r>
                    </a:p>
                  </a:txBody>
                  <a:tcPr/>
                </a:tc>
                <a:tc>
                  <a:txBody>
                    <a:bodyPr/>
                    <a:lstStyle/>
                    <a:p>
                      <a:r>
                        <a:rPr lang="en-GB" sz="2400" dirty="0"/>
                        <a:t>Whilst research focuses on female experiences, recent studies show equal or even higher levels of </a:t>
                      </a:r>
                      <a:r>
                        <a:rPr lang="en-GB" sz="2400" b="1" dirty="0"/>
                        <a:t>male victimisation</a:t>
                      </a:r>
                    </a:p>
                  </a:txBody>
                  <a:tcPr/>
                </a:tc>
                <a:extLst>
                  <a:ext uri="{0D108BD9-81ED-4DB2-BD59-A6C34878D82A}">
                    <a16:rowId xmlns:a16="http://schemas.microsoft.com/office/drawing/2014/main" val="1427692114"/>
                  </a:ext>
                </a:extLst>
              </a:tr>
              <a:tr h="860019">
                <a:tc>
                  <a:txBody>
                    <a:bodyPr/>
                    <a:lstStyle/>
                    <a:p>
                      <a:r>
                        <a:rPr lang="en-GB" sz="2000" dirty="0"/>
                        <a:t>6</a:t>
                      </a:r>
                    </a:p>
                  </a:txBody>
                  <a:tcPr/>
                </a:tc>
                <a:tc>
                  <a:txBody>
                    <a:bodyPr/>
                    <a:lstStyle/>
                    <a:p>
                      <a:r>
                        <a:rPr lang="en-GB" sz="2400" b="1" dirty="0"/>
                        <a:t>Peer athletes are a major source of interpersonal violence </a:t>
                      </a:r>
                      <a:r>
                        <a:rPr lang="en-GB" sz="2400" dirty="0"/>
                        <a:t>experienced by young athletes (&gt; 3 times)</a:t>
                      </a:r>
                    </a:p>
                  </a:txBody>
                  <a:tcPr/>
                </a:tc>
                <a:extLst>
                  <a:ext uri="{0D108BD9-81ED-4DB2-BD59-A6C34878D82A}">
                    <a16:rowId xmlns:a16="http://schemas.microsoft.com/office/drawing/2014/main" val="2968018704"/>
                  </a:ext>
                </a:extLst>
              </a:tr>
              <a:tr h="477788">
                <a:tc>
                  <a:txBody>
                    <a:bodyPr/>
                    <a:lstStyle/>
                    <a:p>
                      <a:r>
                        <a:rPr lang="en-GB" sz="2000" dirty="0"/>
                        <a:t>7</a:t>
                      </a:r>
                    </a:p>
                  </a:txBody>
                  <a:tcPr/>
                </a:tc>
                <a:tc>
                  <a:txBody>
                    <a:bodyPr/>
                    <a:lstStyle/>
                    <a:p>
                      <a:r>
                        <a:rPr lang="en-GB" sz="2400" dirty="0"/>
                        <a:t>Most athletes reporting </a:t>
                      </a:r>
                      <a:r>
                        <a:rPr lang="en-GB" sz="2400" b="1" dirty="0"/>
                        <a:t>more than one perpetrator</a:t>
                      </a:r>
                      <a:r>
                        <a:rPr lang="en-GB" sz="2400" dirty="0"/>
                        <a:t> involved</a:t>
                      </a:r>
                    </a:p>
                  </a:txBody>
                  <a:tcPr/>
                </a:tc>
                <a:extLst>
                  <a:ext uri="{0D108BD9-81ED-4DB2-BD59-A6C34878D82A}">
                    <a16:rowId xmlns:a16="http://schemas.microsoft.com/office/drawing/2014/main" val="2589889714"/>
                  </a:ext>
                </a:extLst>
              </a:tr>
              <a:tr h="8078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t>When </a:t>
                      </a:r>
                      <a:r>
                        <a:rPr lang="en-GB" sz="2400" b="1" dirty="0"/>
                        <a:t>people in authority </a:t>
                      </a:r>
                      <a:r>
                        <a:rPr lang="en-GB" sz="2400" dirty="0"/>
                        <a:t>are reported as perpetrators, events tend to be </a:t>
                      </a:r>
                      <a:r>
                        <a:rPr lang="en-GB" sz="2400" b="1" dirty="0"/>
                        <a:t>more severe</a:t>
                      </a:r>
                    </a:p>
                  </a:txBody>
                  <a:tcPr/>
                </a:tc>
                <a:extLst>
                  <a:ext uri="{0D108BD9-81ED-4DB2-BD59-A6C34878D82A}">
                    <a16:rowId xmlns:a16="http://schemas.microsoft.com/office/drawing/2014/main" val="386813199"/>
                  </a:ext>
                </a:extLst>
              </a:tr>
            </a:tbl>
          </a:graphicData>
        </a:graphic>
      </p:graphicFrame>
    </p:spTree>
    <p:extLst>
      <p:ext uri="{BB962C8B-B14F-4D97-AF65-F5344CB8AC3E}">
        <p14:creationId xmlns:p14="http://schemas.microsoft.com/office/powerpoint/2010/main" val="3624234997"/>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8C641-BA23-BD11-FF7B-F9673BD472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5EE5B1-B927-7245-7F61-E178CF8C24A0}"/>
              </a:ext>
            </a:extLst>
          </p:cNvPr>
          <p:cNvSpPr>
            <a:spLocks noGrp="1"/>
          </p:cNvSpPr>
          <p:nvPr>
            <p:ph type="title"/>
          </p:nvPr>
        </p:nvSpPr>
        <p:spPr/>
        <p:txBody>
          <a:bodyPr/>
          <a:lstStyle/>
          <a:p>
            <a:endParaRPr lang="en-GB" dirty="0"/>
          </a:p>
        </p:txBody>
      </p:sp>
      <p:pic>
        <p:nvPicPr>
          <p:cNvPr id="5" name="Graphic 4" descr="Confused person with solid fill">
            <a:extLst>
              <a:ext uri="{FF2B5EF4-FFF2-40B4-BE49-F238E27FC236}">
                <a16:creationId xmlns:a16="http://schemas.microsoft.com/office/drawing/2014/main" id="{D93B88B7-1551-82D3-9F24-57065CF6A2B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280327" y="1346874"/>
            <a:ext cx="3631346" cy="3631346"/>
          </a:xfrm>
          <a:prstGeom prst="rect">
            <a:avLst/>
          </a:prstGeom>
        </p:spPr>
      </p:pic>
      <p:sp>
        <p:nvSpPr>
          <p:cNvPr id="6" name="TextBox 5">
            <a:extLst>
              <a:ext uri="{FF2B5EF4-FFF2-40B4-BE49-F238E27FC236}">
                <a16:creationId xmlns:a16="http://schemas.microsoft.com/office/drawing/2014/main" id="{0FEA6381-0982-C5A0-C657-570A0D5394D3}"/>
              </a:ext>
            </a:extLst>
          </p:cNvPr>
          <p:cNvSpPr txBox="1"/>
          <p:nvPr/>
        </p:nvSpPr>
        <p:spPr>
          <a:xfrm>
            <a:off x="2773680" y="4855561"/>
            <a:ext cx="6644640" cy="1323439"/>
          </a:xfrm>
          <a:prstGeom prst="rect">
            <a:avLst/>
          </a:prstGeom>
          <a:noFill/>
        </p:spPr>
        <p:txBody>
          <a:bodyPr wrap="square" rtlCol="0">
            <a:spAutoFit/>
          </a:bodyPr>
          <a:lstStyle/>
          <a:p>
            <a:pPr algn="ctr"/>
            <a:r>
              <a:rPr lang="en-GB" sz="4000" dirty="0"/>
              <a:t>2. What does safeguarding mean for referees?</a:t>
            </a:r>
          </a:p>
        </p:txBody>
      </p:sp>
    </p:spTree>
    <p:extLst>
      <p:ext uri="{BB962C8B-B14F-4D97-AF65-F5344CB8AC3E}">
        <p14:creationId xmlns:p14="http://schemas.microsoft.com/office/powerpoint/2010/main" val="482176099"/>
      </p:ext>
    </p:extLst>
  </p:cSld>
  <p:clrMapOvr>
    <a:masterClrMapping/>
  </p:clrMapOvr>
  <p:transition spd="slow"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411E8-4A8A-4253-9EE5-E1AA9757024F}"/>
              </a:ext>
            </a:extLst>
          </p:cNvPr>
          <p:cNvSpPr>
            <a:spLocks noGrp="1"/>
          </p:cNvSpPr>
          <p:nvPr>
            <p:ph type="title"/>
          </p:nvPr>
        </p:nvSpPr>
        <p:spPr/>
        <p:txBody>
          <a:bodyPr>
            <a:normAutofit/>
          </a:bodyPr>
          <a:lstStyle/>
          <a:p>
            <a:r>
              <a:rPr lang="en-GB" dirty="0"/>
              <a:t>Role of the referee</a:t>
            </a:r>
            <a:endParaRPr lang="en-GB" b="1" dirty="0">
              <a:solidFill>
                <a:srgbClr val="FF0000"/>
              </a:solidFill>
            </a:endParaRPr>
          </a:p>
        </p:txBody>
      </p:sp>
      <p:sp>
        <p:nvSpPr>
          <p:cNvPr id="9" name="Freeform: Shape 8">
            <a:extLst>
              <a:ext uri="{FF2B5EF4-FFF2-40B4-BE49-F238E27FC236}">
                <a16:creationId xmlns:a16="http://schemas.microsoft.com/office/drawing/2014/main" id="{FD821A4A-A446-488E-8D3F-A05927F1D751}"/>
              </a:ext>
            </a:extLst>
          </p:cNvPr>
          <p:cNvSpPr/>
          <p:nvPr/>
        </p:nvSpPr>
        <p:spPr>
          <a:xfrm rot="16200000">
            <a:off x="2559585" y="3137559"/>
            <a:ext cx="46386" cy="35928"/>
          </a:xfrm>
          <a:custGeom>
            <a:avLst/>
            <a:gdLst>
              <a:gd name="connsiteX0" fmla="*/ 0 w 46386"/>
              <a:gd name="connsiteY0" fmla="*/ 17964 h 35928"/>
              <a:gd name="connsiteX1" fmla="*/ 46386 w 46386"/>
              <a:gd name="connsiteY1" fmla="*/ 17964 h 35928"/>
            </a:gdLst>
            <a:ahLst/>
            <a:cxnLst>
              <a:cxn ang="0">
                <a:pos x="connsiteX0" y="connsiteY0"/>
              </a:cxn>
              <a:cxn ang="0">
                <a:pos x="connsiteX1" y="connsiteY1"/>
              </a:cxn>
            </a:cxnLst>
            <a:rect l="l" t="t" r="r" b="b"/>
            <a:pathLst>
              <a:path w="46386" h="35928">
                <a:moveTo>
                  <a:pt x="0" y="17964"/>
                </a:moveTo>
                <a:lnTo>
                  <a:pt x="46386"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34733" tIns="16805" rIns="34733" bIns="16804"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34E24510-BF0E-4A25-B5D5-BE13384E87CE}"/>
              </a:ext>
            </a:extLst>
          </p:cNvPr>
          <p:cNvSpPr/>
          <p:nvPr/>
        </p:nvSpPr>
        <p:spPr>
          <a:xfrm>
            <a:off x="3246793" y="3700951"/>
            <a:ext cx="402782" cy="35929"/>
          </a:xfrm>
          <a:custGeom>
            <a:avLst/>
            <a:gdLst>
              <a:gd name="connsiteX0" fmla="*/ 0 w 402782"/>
              <a:gd name="connsiteY0" fmla="*/ 17964 h 35928"/>
              <a:gd name="connsiteX1" fmla="*/ 402782 w 402782"/>
              <a:gd name="connsiteY1" fmla="*/ 17964 h 35928"/>
            </a:gdLst>
            <a:ahLst/>
            <a:cxnLst>
              <a:cxn ang="0">
                <a:pos x="connsiteX0" y="connsiteY0"/>
              </a:cxn>
              <a:cxn ang="0">
                <a:pos x="connsiteX1" y="connsiteY1"/>
              </a:cxn>
            </a:cxnLst>
            <a:rect l="l" t="t" r="r" b="b"/>
            <a:pathLst>
              <a:path w="402782" h="35928">
                <a:moveTo>
                  <a:pt x="402782" y="17964"/>
                </a:moveTo>
                <a:lnTo>
                  <a:pt x="0"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04022" tIns="7895" rIns="204021" bIns="7895"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0FEF2C5-CD42-4EEB-9889-0463FFB6BF53}"/>
              </a:ext>
            </a:extLst>
          </p:cNvPr>
          <p:cNvSpPr/>
          <p:nvPr/>
        </p:nvSpPr>
        <p:spPr>
          <a:xfrm rot="5400000">
            <a:off x="2567687" y="4256243"/>
            <a:ext cx="30183" cy="35928"/>
          </a:xfrm>
          <a:custGeom>
            <a:avLst/>
            <a:gdLst>
              <a:gd name="connsiteX0" fmla="*/ 0 w 30183"/>
              <a:gd name="connsiteY0" fmla="*/ 17964 h 35928"/>
              <a:gd name="connsiteX1" fmla="*/ 30183 w 30183"/>
              <a:gd name="connsiteY1" fmla="*/ 17964 h 35928"/>
            </a:gdLst>
            <a:ahLst/>
            <a:cxnLst>
              <a:cxn ang="0">
                <a:pos x="connsiteX0" y="connsiteY0"/>
              </a:cxn>
              <a:cxn ang="0">
                <a:pos x="connsiteX1" y="connsiteY1"/>
              </a:cxn>
            </a:cxnLst>
            <a:rect l="l" t="t" r="r" b="b"/>
            <a:pathLst>
              <a:path w="30183" h="35928">
                <a:moveTo>
                  <a:pt x="0" y="17964"/>
                </a:moveTo>
                <a:lnTo>
                  <a:pt x="30183"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7037" tIns="17209" rIns="27037" bIns="1721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E533C429-BBED-4BBB-B884-8665F5F31206}"/>
              </a:ext>
            </a:extLst>
          </p:cNvPr>
          <p:cNvSpPr/>
          <p:nvPr/>
        </p:nvSpPr>
        <p:spPr>
          <a:xfrm>
            <a:off x="1515981" y="3700952"/>
            <a:ext cx="643407" cy="35928"/>
          </a:xfrm>
          <a:custGeom>
            <a:avLst/>
            <a:gdLst>
              <a:gd name="connsiteX0" fmla="*/ 0 w 643407"/>
              <a:gd name="connsiteY0" fmla="*/ 17964 h 35928"/>
              <a:gd name="connsiteX1" fmla="*/ 643407 w 643407"/>
              <a:gd name="connsiteY1" fmla="*/ 17964 h 35928"/>
            </a:gdLst>
            <a:ahLst/>
            <a:cxnLst>
              <a:cxn ang="0">
                <a:pos x="connsiteX0" y="connsiteY0"/>
              </a:cxn>
              <a:cxn ang="0">
                <a:pos x="connsiteX1" y="connsiteY1"/>
              </a:cxn>
            </a:cxnLst>
            <a:rect l="l" t="t" r="r" b="b"/>
            <a:pathLst>
              <a:path w="643407" h="35928">
                <a:moveTo>
                  <a:pt x="0" y="17964"/>
                </a:moveTo>
                <a:lnTo>
                  <a:pt x="643407"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318319" tIns="1879" rIns="318318" bIns="1879"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 name="Freeform: Shape 4">
            <a:extLst>
              <a:ext uri="{FF2B5EF4-FFF2-40B4-BE49-F238E27FC236}">
                <a16:creationId xmlns:a16="http://schemas.microsoft.com/office/drawing/2014/main" id="{C7DFFF9B-1C5B-4B08-A0FC-760635307094}"/>
              </a:ext>
            </a:extLst>
          </p:cNvPr>
          <p:cNvSpPr/>
          <p:nvPr/>
        </p:nvSpPr>
        <p:spPr>
          <a:xfrm rot="16200000">
            <a:off x="9184975" y="3137558"/>
            <a:ext cx="46386" cy="35928"/>
          </a:xfrm>
          <a:custGeom>
            <a:avLst/>
            <a:gdLst>
              <a:gd name="connsiteX0" fmla="*/ 0 w 46386"/>
              <a:gd name="connsiteY0" fmla="*/ 17964 h 35928"/>
              <a:gd name="connsiteX1" fmla="*/ 46386 w 46386"/>
              <a:gd name="connsiteY1" fmla="*/ 17964 h 35928"/>
            </a:gdLst>
            <a:ahLst/>
            <a:cxnLst>
              <a:cxn ang="0">
                <a:pos x="connsiteX0" y="connsiteY0"/>
              </a:cxn>
              <a:cxn ang="0">
                <a:pos x="connsiteX1" y="connsiteY1"/>
              </a:cxn>
            </a:cxnLst>
            <a:rect l="l" t="t" r="r" b="b"/>
            <a:pathLst>
              <a:path w="46386" h="35928">
                <a:moveTo>
                  <a:pt x="0" y="17964"/>
                </a:moveTo>
                <a:lnTo>
                  <a:pt x="46386"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34733" tIns="16805" rIns="34733" bIns="16804"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B84313EC-A98D-42D8-A425-E9FCADACAA43}"/>
              </a:ext>
            </a:extLst>
          </p:cNvPr>
          <p:cNvSpPr/>
          <p:nvPr/>
        </p:nvSpPr>
        <p:spPr>
          <a:xfrm rot="5400000">
            <a:off x="9193077" y="4256242"/>
            <a:ext cx="30183" cy="35928"/>
          </a:xfrm>
          <a:custGeom>
            <a:avLst/>
            <a:gdLst>
              <a:gd name="connsiteX0" fmla="*/ 0 w 30183"/>
              <a:gd name="connsiteY0" fmla="*/ 17964 h 35928"/>
              <a:gd name="connsiteX1" fmla="*/ 30183 w 30183"/>
              <a:gd name="connsiteY1" fmla="*/ 17964 h 35928"/>
            </a:gdLst>
            <a:ahLst/>
            <a:cxnLst>
              <a:cxn ang="0">
                <a:pos x="connsiteX0" y="connsiteY0"/>
              </a:cxn>
              <a:cxn ang="0">
                <a:pos x="connsiteX1" y="connsiteY1"/>
              </a:cxn>
            </a:cxnLst>
            <a:rect l="l" t="t" r="r" b="b"/>
            <a:pathLst>
              <a:path w="30183" h="35928">
                <a:moveTo>
                  <a:pt x="0" y="17964"/>
                </a:moveTo>
                <a:lnTo>
                  <a:pt x="30183" y="17964"/>
                </a:lnTo>
              </a:path>
            </a:pathLst>
          </a:custGeom>
          <a:noFill/>
          <a:ln>
            <a:noFill/>
          </a:ln>
        </p:spPr>
        <p:style>
          <a:lnRef idx="2">
            <a:scrgbClr r="0" g="0" b="0"/>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7037" tIns="17209" rIns="27037" bIns="17210" numCol="1" spcCol="1270" anchor="ctr" anchorCtr="0">
            <a:noAutofit/>
          </a:bodyPr>
          <a:lstStyle/>
          <a:p>
            <a:pPr marL="0" marR="0" lvl="0" indent="0" algn="ctr" defTabSz="222250" rtl="0" eaLnBrk="1" fontAlgn="auto" latinLnBrk="0" hangingPunct="1">
              <a:lnSpc>
                <a:spcPct val="90000"/>
              </a:lnSpc>
              <a:spcBef>
                <a:spcPct val="0"/>
              </a:spcBef>
              <a:spcAft>
                <a:spcPct val="35000"/>
              </a:spcAft>
              <a:buClrTx/>
              <a:buSzTx/>
              <a:buFontTx/>
              <a:buNone/>
              <a:tabLst/>
              <a:defRPr/>
            </a:pPr>
            <a:endParaRPr kumimoji="0" lang="en-GB" sz="500" b="1"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aphicFrame>
        <p:nvGraphicFramePr>
          <p:cNvPr id="3" name="Diagram 2">
            <a:extLst>
              <a:ext uri="{FF2B5EF4-FFF2-40B4-BE49-F238E27FC236}">
                <a16:creationId xmlns:a16="http://schemas.microsoft.com/office/drawing/2014/main" id="{553DBEC2-DD11-DAC6-6C9E-E2256751FEEE}"/>
              </a:ext>
            </a:extLst>
          </p:cNvPr>
          <p:cNvGraphicFramePr/>
          <p:nvPr>
            <p:extLst>
              <p:ext uri="{D42A27DB-BD31-4B8C-83A1-F6EECF244321}">
                <p14:modId xmlns:p14="http://schemas.microsoft.com/office/powerpoint/2010/main" val="3540771911"/>
              </p:ext>
            </p:extLst>
          </p:nvPr>
        </p:nvGraphicFramePr>
        <p:xfrm>
          <a:off x="2021289" y="1365850"/>
          <a:ext cx="7441904" cy="4775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4180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C2BCA-265D-C9C2-8B9C-CC235A579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353B3-3E96-74F9-912C-1BD213D1E63E}"/>
              </a:ext>
            </a:extLst>
          </p:cNvPr>
          <p:cNvSpPr>
            <a:spLocks noGrp="1"/>
          </p:cNvSpPr>
          <p:nvPr>
            <p:ph type="title"/>
          </p:nvPr>
        </p:nvSpPr>
        <p:spPr>
          <a:xfrm>
            <a:off x="1097280" y="286604"/>
            <a:ext cx="8944081" cy="817578"/>
          </a:xfrm>
        </p:spPr>
        <p:txBody>
          <a:bodyPr>
            <a:noAutofit/>
          </a:bodyPr>
          <a:lstStyle/>
          <a:p>
            <a:r>
              <a:rPr lang="en-GB" dirty="0"/>
              <a:t>Safeguarding Risks in Fencing</a:t>
            </a:r>
          </a:p>
        </p:txBody>
      </p:sp>
      <p:sp>
        <p:nvSpPr>
          <p:cNvPr id="6" name="Rectangle 5">
            <a:extLst>
              <a:ext uri="{FF2B5EF4-FFF2-40B4-BE49-F238E27FC236}">
                <a16:creationId xmlns:a16="http://schemas.microsoft.com/office/drawing/2014/main" id="{E37DA82A-77B1-545F-4A7D-6FB153ED3C07}"/>
              </a:ext>
            </a:extLst>
          </p:cNvPr>
          <p:cNvSpPr/>
          <p:nvPr/>
        </p:nvSpPr>
        <p:spPr>
          <a:xfrm>
            <a:off x="333486" y="4949265"/>
            <a:ext cx="11607501" cy="1296193"/>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400" b="1" dirty="0">
                <a:solidFill>
                  <a:schemeClr val="bg1"/>
                </a:solidFill>
              </a:rPr>
              <a:t>BASIC NEEDS</a:t>
            </a:r>
            <a:r>
              <a:rPr lang="en-GB" sz="2400" dirty="0">
                <a:solidFill>
                  <a:schemeClr val="bg1"/>
                </a:solidFill>
              </a:rPr>
              <a:t>:</a:t>
            </a:r>
          </a:p>
          <a:p>
            <a:pPr algn="ctr"/>
            <a:r>
              <a:rPr lang="en-GB" sz="2400" dirty="0">
                <a:solidFill>
                  <a:schemeClr val="bg1"/>
                </a:solidFill>
              </a:rPr>
              <a:t>FOOD, WATER, TOILETS, SUPERVISION (U18s)</a:t>
            </a:r>
          </a:p>
        </p:txBody>
      </p:sp>
      <p:sp>
        <p:nvSpPr>
          <p:cNvPr id="7" name="Rectangle 6">
            <a:extLst>
              <a:ext uri="{FF2B5EF4-FFF2-40B4-BE49-F238E27FC236}">
                <a16:creationId xmlns:a16="http://schemas.microsoft.com/office/drawing/2014/main" id="{DD41CC57-C570-C6E1-4966-5A805041CCCA}"/>
              </a:ext>
            </a:extLst>
          </p:cNvPr>
          <p:cNvSpPr/>
          <p:nvPr/>
        </p:nvSpPr>
        <p:spPr>
          <a:xfrm>
            <a:off x="844474" y="3517751"/>
            <a:ext cx="10504843" cy="1431514"/>
          </a:xfrm>
          <a:prstGeom prst="rec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400" b="1" dirty="0">
                <a:solidFill>
                  <a:sysClr val="windowText" lastClr="000000"/>
                </a:solidFill>
              </a:rPr>
              <a:t>STANDARD SAFETY</a:t>
            </a:r>
            <a:endParaRPr lang="en-GB" sz="2400" dirty="0">
              <a:solidFill>
                <a:sysClr val="windowText" lastClr="000000"/>
              </a:solidFill>
            </a:endParaRPr>
          </a:p>
          <a:p>
            <a:pPr algn="ctr"/>
            <a:r>
              <a:rPr lang="en-GB" sz="2400" dirty="0">
                <a:solidFill>
                  <a:sysClr val="windowText" lastClr="000000"/>
                </a:solidFill>
              </a:rPr>
              <a:t>FLOORING, EQUIPMENT, CLOTHING, TEMPERATURE, FIRST AID</a:t>
            </a:r>
          </a:p>
        </p:txBody>
      </p:sp>
      <p:sp>
        <p:nvSpPr>
          <p:cNvPr id="8" name="Rectangle 7">
            <a:extLst>
              <a:ext uri="{FF2B5EF4-FFF2-40B4-BE49-F238E27FC236}">
                <a16:creationId xmlns:a16="http://schemas.microsoft.com/office/drawing/2014/main" id="{F4116001-7BAC-A304-AC8C-4EF0606A06CD}"/>
              </a:ext>
            </a:extLst>
          </p:cNvPr>
          <p:cNvSpPr/>
          <p:nvPr/>
        </p:nvSpPr>
        <p:spPr>
          <a:xfrm>
            <a:off x="1326466" y="1378071"/>
            <a:ext cx="9613693" cy="2139680"/>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GB" sz="2400" b="1" dirty="0">
                <a:solidFill>
                  <a:sysClr val="windowText" lastClr="000000"/>
                </a:solidFill>
              </a:rPr>
              <a:t>COMPETITION SAFEGUARDING</a:t>
            </a:r>
            <a:endParaRPr lang="en-GB" sz="2400" dirty="0">
              <a:solidFill>
                <a:sysClr val="windowText" lastClr="000000"/>
              </a:solidFill>
            </a:endParaRPr>
          </a:p>
          <a:p>
            <a:pPr algn="ctr"/>
            <a:r>
              <a:rPr lang="en-GB" sz="2400" dirty="0">
                <a:solidFill>
                  <a:sysClr val="windowText" lastClr="000000"/>
                </a:solidFill>
              </a:rPr>
              <a:t>INJURY (PREVENTION &amp; MANAGEMENT), BEHAVIOUR OF ALL PARTICIPANTS, LIVESTREAMS, SOCIAL MEDIA TRAVEL, LEGAL &amp; CULTURAL ENVIRONMENT, VENUE/LOCATION, STAFFING, ACCOMODATION, CHANGING ROOMS</a:t>
            </a:r>
          </a:p>
        </p:txBody>
      </p:sp>
      <p:pic>
        <p:nvPicPr>
          <p:cNvPr id="4" name="Graphic 3" descr="Fork and knife with solid fill">
            <a:extLst>
              <a:ext uri="{FF2B5EF4-FFF2-40B4-BE49-F238E27FC236}">
                <a16:creationId xmlns:a16="http://schemas.microsoft.com/office/drawing/2014/main" id="{696DD9FA-09E5-F800-071B-E6EDE286715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78631" y="5728561"/>
            <a:ext cx="427031" cy="427031"/>
          </a:xfrm>
          <a:prstGeom prst="rect">
            <a:avLst/>
          </a:prstGeom>
        </p:spPr>
      </p:pic>
      <p:pic>
        <p:nvPicPr>
          <p:cNvPr id="9" name="Graphic 8" descr="Water Bottle with solid fill">
            <a:extLst>
              <a:ext uri="{FF2B5EF4-FFF2-40B4-BE49-F238E27FC236}">
                <a16:creationId xmlns:a16="http://schemas.microsoft.com/office/drawing/2014/main" id="{435FB2EC-3739-9E13-805C-7CA3C0BF5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14403" y="5665957"/>
            <a:ext cx="552239" cy="552239"/>
          </a:xfrm>
          <a:prstGeom prst="rect">
            <a:avLst/>
          </a:prstGeom>
        </p:spPr>
      </p:pic>
      <p:pic>
        <p:nvPicPr>
          <p:cNvPr id="11" name="Graphic 10" descr="Water Bottle with solid fill">
            <a:extLst>
              <a:ext uri="{FF2B5EF4-FFF2-40B4-BE49-F238E27FC236}">
                <a16:creationId xmlns:a16="http://schemas.microsoft.com/office/drawing/2014/main" id="{69ADA41C-792A-7450-C0BB-4298F13B78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92534" y="5667408"/>
            <a:ext cx="549336" cy="549336"/>
          </a:xfrm>
          <a:prstGeom prst="rect">
            <a:avLst/>
          </a:prstGeom>
        </p:spPr>
      </p:pic>
      <p:pic>
        <p:nvPicPr>
          <p:cNvPr id="13" name="Graphic 12" descr="Sanitizer with solid fill">
            <a:extLst>
              <a:ext uri="{FF2B5EF4-FFF2-40B4-BE49-F238E27FC236}">
                <a16:creationId xmlns:a16="http://schemas.microsoft.com/office/drawing/2014/main" id="{8D3D4D3C-A15B-5331-FBC8-E4F72F5C0A8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57230" y="5626230"/>
            <a:ext cx="631693" cy="631693"/>
          </a:xfrm>
          <a:prstGeom prst="rect">
            <a:avLst/>
          </a:prstGeom>
        </p:spPr>
      </p:pic>
      <p:pic>
        <p:nvPicPr>
          <p:cNvPr id="15" name="Graphic 14" descr="Handwashing with solid fill">
            <a:extLst>
              <a:ext uri="{FF2B5EF4-FFF2-40B4-BE49-F238E27FC236}">
                <a16:creationId xmlns:a16="http://schemas.microsoft.com/office/drawing/2014/main" id="{8E58CFA4-0750-E094-27B2-7F0948D84B6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61458" y="5662806"/>
            <a:ext cx="558541" cy="558541"/>
          </a:xfrm>
          <a:prstGeom prst="rect">
            <a:avLst/>
          </a:prstGeom>
        </p:spPr>
      </p:pic>
      <p:pic>
        <p:nvPicPr>
          <p:cNvPr id="17" name="Graphic 16" descr="Toilet Paper with solid fill">
            <a:extLst>
              <a:ext uri="{FF2B5EF4-FFF2-40B4-BE49-F238E27FC236}">
                <a16:creationId xmlns:a16="http://schemas.microsoft.com/office/drawing/2014/main" id="{A044D3F8-377E-30E7-BF14-ABD2753A9E2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078197" y="5664467"/>
            <a:ext cx="555219" cy="555219"/>
          </a:xfrm>
          <a:prstGeom prst="rect">
            <a:avLst/>
          </a:prstGeom>
        </p:spPr>
      </p:pic>
      <p:pic>
        <p:nvPicPr>
          <p:cNvPr id="19" name="Graphic 18" descr="Toilet with solid fill">
            <a:extLst>
              <a:ext uri="{FF2B5EF4-FFF2-40B4-BE49-F238E27FC236}">
                <a16:creationId xmlns:a16="http://schemas.microsoft.com/office/drawing/2014/main" id="{C99974C7-F4CA-7554-CFB0-CE32FB0FB01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05951" y="5702704"/>
            <a:ext cx="478744" cy="478744"/>
          </a:xfrm>
          <a:prstGeom prst="rect">
            <a:avLst/>
          </a:prstGeom>
        </p:spPr>
      </p:pic>
      <p:pic>
        <p:nvPicPr>
          <p:cNvPr id="21" name="Graphic 20" descr="Thermometer with solid fill">
            <a:extLst>
              <a:ext uri="{FF2B5EF4-FFF2-40B4-BE49-F238E27FC236}">
                <a16:creationId xmlns:a16="http://schemas.microsoft.com/office/drawing/2014/main" id="{515117D1-9CB9-F257-82D3-41F4FFE2751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7428155" y="4275807"/>
            <a:ext cx="550123" cy="550123"/>
          </a:xfrm>
          <a:prstGeom prst="rect">
            <a:avLst/>
          </a:prstGeom>
        </p:spPr>
      </p:pic>
      <p:pic>
        <p:nvPicPr>
          <p:cNvPr id="23" name="Graphic 22" descr="Medical with solid fill">
            <a:extLst>
              <a:ext uri="{FF2B5EF4-FFF2-40B4-BE49-F238E27FC236}">
                <a16:creationId xmlns:a16="http://schemas.microsoft.com/office/drawing/2014/main" id="{4F1E0AA7-AFBB-A311-30D5-45EEDCD5F24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9080325" y="4275807"/>
            <a:ext cx="550123" cy="550123"/>
          </a:xfrm>
          <a:prstGeom prst="rect">
            <a:avLst/>
          </a:prstGeom>
        </p:spPr>
      </p:pic>
      <p:pic>
        <p:nvPicPr>
          <p:cNvPr id="25" name="Graphic 24" descr="Slippery with solid fill">
            <a:extLst>
              <a:ext uri="{FF2B5EF4-FFF2-40B4-BE49-F238E27FC236}">
                <a16:creationId xmlns:a16="http://schemas.microsoft.com/office/drawing/2014/main" id="{D30F8444-5844-F8E7-0A27-08C4579C651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693409" y="4275807"/>
            <a:ext cx="550123" cy="550123"/>
          </a:xfrm>
          <a:prstGeom prst="rect">
            <a:avLst/>
          </a:prstGeom>
        </p:spPr>
      </p:pic>
      <p:pic>
        <p:nvPicPr>
          <p:cNvPr id="27" name="Graphic 26" descr="Internet Banking with solid fill">
            <a:extLst>
              <a:ext uri="{FF2B5EF4-FFF2-40B4-BE49-F238E27FC236}">
                <a16:creationId xmlns:a16="http://schemas.microsoft.com/office/drawing/2014/main" id="{3756E3AE-6165-7109-6918-19F7B9474A6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078197" y="2880350"/>
            <a:ext cx="550124" cy="550124"/>
          </a:xfrm>
          <a:prstGeom prst="rect">
            <a:avLst/>
          </a:prstGeom>
        </p:spPr>
      </p:pic>
      <p:pic>
        <p:nvPicPr>
          <p:cNvPr id="29" name="Graphic 28" descr="Web cam with solid fill">
            <a:extLst>
              <a:ext uri="{FF2B5EF4-FFF2-40B4-BE49-F238E27FC236}">
                <a16:creationId xmlns:a16="http://schemas.microsoft.com/office/drawing/2014/main" id="{59F57FC2-0BDF-E0AB-B08D-230F6833575F}"/>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4206742" y="2880350"/>
            <a:ext cx="550124" cy="550124"/>
          </a:xfrm>
          <a:prstGeom prst="rect">
            <a:avLst/>
          </a:prstGeom>
        </p:spPr>
      </p:pic>
      <p:pic>
        <p:nvPicPr>
          <p:cNvPr id="31" name="Graphic 30" descr="Airplane with solid fill">
            <a:extLst>
              <a:ext uri="{FF2B5EF4-FFF2-40B4-BE49-F238E27FC236}">
                <a16:creationId xmlns:a16="http://schemas.microsoft.com/office/drawing/2014/main" id="{FAEA0E81-DB6E-6FC7-4368-627C8027C3A0}"/>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335287" y="2880350"/>
            <a:ext cx="550124" cy="550124"/>
          </a:xfrm>
          <a:prstGeom prst="rect">
            <a:avLst/>
          </a:prstGeom>
        </p:spPr>
      </p:pic>
      <p:pic>
        <p:nvPicPr>
          <p:cNvPr id="33" name="Graphic 32" descr="Sleep with solid fill">
            <a:extLst>
              <a:ext uri="{FF2B5EF4-FFF2-40B4-BE49-F238E27FC236}">
                <a16:creationId xmlns:a16="http://schemas.microsoft.com/office/drawing/2014/main" id="{2194326D-F430-E9B2-E528-5B68C9D399A2}"/>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742376" y="2880350"/>
            <a:ext cx="550124" cy="550124"/>
          </a:xfrm>
          <a:prstGeom prst="rect">
            <a:avLst/>
          </a:prstGeom>
        </p:spPr>
      </p:pic>
      <p:pic>
        <p:nvPicPr>
          <p:cNvPr id="35" name="Graphic 34" descr="Group success with solid fill">
            <a:extLst>
              <a:ext uri="{FF2B5EF4-FFF2-40B4-BE49-F238E27FC236}">
                <a16:creationId xmlns:a16="http://schemas.microsoft.com/office/drawing/2014/main" id="{FF68691B-C020-02FE-EB1D-31E3D0B858B4}"/>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6463832" y="2805351"/>
            <a:ext cx="700123" cy="700123"/>
          </a:xfrm>
          <a:prstGeom prst="rect">
            <a:avLst/>
          </a:prstGeom>
        </p:spPr>
      </p:pic>
      <p:pic>
        <p:nvPicPr>
          <p:cNvPr id="37" name="Graphic 36" descr="Confused person with solid fill">
            <a:extLst>
              <a:ext uri="{FF2B5EF4-FFF2-40B4-BE49-F238E27FC236}">
                <a16:creationId xmlns:a16="http://schemas.microsoft.com/office/drawing/2014/main" id="{41280969-3367-1E48-E96B-6069944FC471}"/>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8870922" y="2875058"/>
            <a:ext cx="560708" cy="560708"/>
          </a:xfrm>
          <a:prstGeom prst="rect">
            <a:avLst/>
          </a:prstGeom>
        </p:spPr>
      </p:pic>
      <p:pic>
        <p:nvPicPr>
          <p:cNvPr id="5" name="Graphic 4" descr="Plugged Unplugged with solid fill">
            <a:extLst>
              <a:ext uri="{FF2B5EF4-FFF2-40B4-BE49-F238E27FC236}">
                <a16:creationId xmlns:a16="http://schemas.microsoft.com/office/drawing/2014/main" id="{BE677AE6-5410-2387-F37A-458BBB78E35E}"/>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5775984" y="4275806"/>
            <a:ext cx="550124" cy="550124"/>
          </a:xfrm>
          <a:prstGeom prst="rect">
            <a:avLst/>
          </a:prstGeom>
        </p:spPr>
      </p:pic>
      <p:grpSp>
        <p:nvGrpSpPr>
          <p:cNvPr id="18" name="Group 17">
            <a:extLst>
              <a:ext uri="{FF2B5EF4-FFF2-40B4-BE49-F238E27FC236}">
                <a16:creationId xmlns:a16="http://schemas.microsoft.com/office/drawing/2014/main" id="{696CAA65-282B-D828-EE0F-3590A7723498}"/>
              </a:ext>
            </a:extLst>
          </p:cNvPr>
          <p:cNvGrpSpPr>
            <a:grpSpLocks noChangeAspect="1"/>
          </p:cNvGrpSpPr>
          <p:nvPr/>
        </p:nvGrpSpPr>
        <p:grpSpPr>
          <a:xfrm>
            <a:off x="4345579" y="4280817"/>
            <a:ext cx="328358" cy="540103"/>
            <a:chOff x="12569189" y="4192906"/>
            <a:chExt cx="459832" cy="756360"/>
          </a:xfrm>
        </p:grpSpPr>
        <p:sp>
          <p:nvSpPr>
            <p:cNvPr id="14" name="Graphic 11" descr="Pants with solid fill">
              <a:extLst>
                <a:ext uri="{FF2B5EF4-FFF2-40B4-BE49-F238E27FC236}">
                  <a16:creationId xmlns:a16="http://schemas.microsoft.com/office/drawing/2014/main" id="{7C72C97C-F7CA-B90A-48BD-5CDD9FC204A7}"/>
                </a:ext>
              </a:extLst>
            </p:cNvPr>
            <p:cNvSpPr/>
            <p:nvPr/>
          </p:nvSpPr>
          <p:spPr>
            <a:xfrm>
              <a:off x="12571821" y="4337246"/>
              <a:ext cx="457200" cy="612020"/>
            </a:xfrm>
            <a:custGeom>
              <a:avLst/>
              <a:gdLst>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23825 w 457200"/>
                <a:gd name="connsiteY19" fmla="*/ 76200 h 838200"/>
                <a:gd name="connsiteX20" fmla="*/ 123825 w 457200"/>
                <a:gd name="connsiteY20" fmla="*/ 38100 h 838200"/>
                <a:gd name="connsiteX21" fmla="*/ 209550 w 457200"/>
                <a:gd name="connsiteY21" fmla="*/ 38100 h 838200"/>
                <a:gd name="connsiteX22" fmla="*/ 209550 w 457200"/>
                <a:gd name="connsiteY22" fmla="*/ 76200 h 838200"/>
                <a:gd name="connsiteX23" fmla="*/ 123825 w 457200"/>
                <a:gd name="connsiteY23" fmla="*/ 76200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23825 w 457200"/>
                <a:gd name="connsiteY20" fmla="*/ 38100 h 838200"/>
                <a:gd name="connsiteX21" fmla="*/ 209550 w 457200"/>
                <a:gd name="connsiteY21" fmla="*/ 38100 h 838200"/>
                <a:gd name="connsiteX22" fmla="*/ 209550 w 457200"/>
                <a:gd name="connsiteY22" fmla="*/ 76200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23825 w 457200"/>
                <a:gd name="connsiteY20" fmla="*/ 38100 h 838200"/>
                <a:gd name="connsiteX21" fmla="*/ 209550 w 457200"/>
                <a:gd name="connsiteY21" fmla="*/ 38100 h 838200"/>
                <a:gd name="connsiteX22" fmla="*/ 116205 w 457200"/>
                <a:gd name="connsiteY22" fmla="*/ 821055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209550 w 457200"/>
                <a:gd name="connsiteY21" fmla="*/ 38100 h 838200"/>
                <a:gd name="connsiteX22" fmla="*/ 116205 w 457200"/>
                <a:gd name="connsiteY22" fmla="*/ 821055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0015 w 457200"/>
                <a:gd name="connsiteY21" fmla="*/ 779145 h 838200"/>
                <a:gd name="connsiteX22" fmla="*/ 116205 w 457200"/>
                <a:gd name="connsiteY22" fmla="*/ 821055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16205 w 457200"/>
                <a:gd name="connsiteY22" fmla="*/ 821055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23825 w 457200"/>
                <a:gd name="connsiteY22" fmla="*/ 821055 h 838200"/>
                <a:gd name="connsiteX23" fmla="*/ 13335 w 457200"/>
                <a:gd name="connsiteY23" fmla="*/ 824865 h 838200"/>
                <a:gd name="connsiteX24" fmla="*/ 333375 w 457200"/>
                <a:gd name="connsiteY24" fmla="*/ 76200 h 838200"/>
                <a:gd name="connsiteX25" fmla="*/ 247650 w 457200"/>
                <a:gd name="connsiteY25" fmla="*/ 7620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23825 w 457200"/>
                <a:gd name="connsiteY22" fmla="*/ 821055 h 838200"/>
                <a:gd name="connsiteX23" fmla="*/ 13335 w 457200"/>
                <a:gd name="connsiteY23" fmla="*/ 824865 h 838200"/>
                <a:gd name="connsiteX24" fmla="*/ 333375 w 457200"/>
                <a:gd name="connsiteY24" fmla="*/ 76200 h 838200"/>
                <a:gd name="connsiteX25" fmla="*/ 331470 w 457200"/>
                <a:gd name="connsiteY25" fmla="*/ 822960 h 838200"/>
                <a:gd name="connsiteX26" fmla="*/ 247650 w 457200"/>
                <a:gd name="connsiteY26" fmla="*/ 38100 h 838200"/>
                <a:gd name="connsiteX27" fmla="*/ 333375 w 457200"/>
                <a:gd name="connsiteY27" fmla="*/ 38100 h 838200"/>
                <a:gd name="connsiteX28" fmla="*/ 333375 w 457200"/>
                <a:gd name="connsiteY28" fmla="*/ 7620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23825 w 457200"/>
                <a:gd name="connsiteY22" fmla="*/ 821055 h 838200"/>
                <a:gd name="connsiteX23" fmla="*/ 13335 w 457200"/>
                <a:gd name="connsiteY23" fmla="*/ 824865 h 838200"/>
                <a:gd name="connsiteX24" fmla="*/ 440055 w 457200"/>
                <a:gd name="connsiteY24" fmla="*/ 822960 h 838200"/>
                <a:gd name="connsiteX25" fmla="*/ 331470 w 457200"/>
                <a:gd name="connsiteY25" fmla="*/ 822960 h 838200"/>
                <a:gd name="connsiteX26" fmla="*/ 247650 w 457200"/>
                <a:gd name="connsiteY26" fmla="*/ 38100 h 838200"/>
                <a:gd name="connsiteX27" fmla="*/ 333375 w 457200"/>
                <a:gd name="connsiteY27" fmla="*/ 38100 h 838200"/>
                <a:gd name="connsiteX28" fmla="*/ 440055 w 457200"/>
                <a:gd name="connsiteY28"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23825 w 457200"/>
                <a:gd name="connsiteY22" fmla="*/ 821055 h 838200"/>
                <a:gd name="connsiteX23" fmla="*/ 13335 w 457200"/>
                <a:gd name="connsiteY23" fmla="*/ 824865 h 838200"/>
                <a:gd name="connsiteX24" fmla="*/ 440055 w 457200"/>
                <a:gd name="connsiteY24" fmla="*/ 822960 h 838200"/>
                <a:gd name="connsiteX25" fmla="*/ 331470 w 457200"/>
                <a:gd name="connsiteY25" fmla="*/ 822960 h 838200"/>
                <a:gd name="connsiteX26" fmla="*/ 247650 w 457200"/>
                <a:gd name="connsiteY26" fmla="*/ 38100 h 838200"/>
                <a:gd name="connsiteX27" fmla="*/ 428625 w 457200"/>
                <a:gd name="connsiteY27" fmla="*/ 775335 h 838200"/>
                <a:gd name="connsiteX28" fmla="*/ 440055 w 457200"/>
                <a:gd name="connsiteY28"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85725 w 457200"/>
                <a:gd name="connsiteY8" fmla="*/ 76200 h 838200"/>
                <a:gd name="connsiteX9" fmla="*/ 0 w 457200"/>
                <a:gd name="connsiteY9" fmla="*/ 76200 h 838200"/>
                <a:gd name="connsiteX10" fmla="*/ 0 w 457200"/>
                <a:gd name="connsiteY10" fmla="*/ 838200 h 838200"/>
                <a:gd name="connsiteX11" fmla="*/ 142875 w 457200"/>
                <a:gd name="connsiteY11" fmla="*/ 838200 h 838200"/>
                <a:gd name="connsiteX12" fmla="*/ 228600 w 457200"/>
                <a:gd name="connsiteY12" fmla="*/ 209550 h 838200"/>
                <a:gd name="connsiteX13" fmla="*/ 314325 w 457200"/>
                <a:gd name="connsiteY13" fmla="*/ 838200 h 838200"/>
                <a:gd name="connsiteX14" fmla="*/ 457200 w 457200"/>
                <a:gd name="connsiteY14" fmla="*/ 838200 h 838200"/>
                <a:gd name="connsiteX15" fmla="*/ 457200 w 457200"/>
                <a:gd name="connsiteY15" fmla="*/ 76200 h 838200"/>
                <a:gd name="connsiteX16" fmla="*/ 371475 w 457200"/>
                <a:gd name="connsiteY16" fmla="*/ 76200 h 838200"/>
                <a:gd name="connsiteX17" fmla="*/ 371475 w 457200"/>
                <a:gd name="connsiteY17" fmla="*/ 38100 h 838200"/>
                <a:gd name="connsiteX18" fmla="*/ 457200 w 457200"/>
                <a:gd name="connsiteY18" fmla="*/ 38100 h 838200"/>
                <a:gd name="connsiteX19" fmla="*/ 13335 w 457200"/>
                <a:gd name="connsiteY19" fmla="*/ 824865 h 838200"/>
                <a:gd name="connsiteX20" fmla="*/ 19050 w 457200"/>
                <a:gd name="connsiteY20" fmla="*/ 773430 h 838200"/>
                <a:gd name="connsiteX21" fmla="*/ 129540 w 457200"/>
                <a:gd name="connsiteY21" fmla="*/ 777240 h 838200"/>
                <a:gd name="connsiteX22" fmla="*/ 123825 w 457200"/>
                <a:gd name="connsiteY22" fmla="*/ 821055 h 838200"/>
                <a:gd name="connsiteX23" fmla="*/ 13335 w 457200"/>
                <a:gd name="connsiteY23" fmla="*/ 824865 h 838200"/>
                <a:gd name="connsiteX24" fmla="*/ 440055 w 457200"/>
                <a:gd name="connsiteY24" fmla="*/ 822960 h 838200"/>
                <a:gd name="connsiteX25" fmla="*/ 331470 w 457200"/>
                <a:gd name="connsiteY25" fmla="*/ 822960 h 838200"/>
                <a:gd name="connsiteX26" fmla="*/ 329565 w 457200"/>
                <a:gd name="connsiteY26" fmla="*/ 779145 h 838200"/>
                <a:gd name="connsiteX27" fmla="*/ 428625 w 457200"/>
                <a:gd name="connsiteY27" fmla="*/ 775335 h 838200"/>
                <a:gd name="connsiteX28" fmla="*/ 440055 w 457200"/>
                <a:gd name="connsiteY28"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85725 w 457200"/>
                <a:gd name="connsiteY7" fmla="*/ 38100 h 838200"/>
                <a:gd name="connsiteX8" fmla="*/ 0 w 457200"/>
                <a:gd name="connsiteY8" fmla="*/ 76200 h 838200"/>
                <a:gd name="connsiteX9" fmla="*/ 0 w 457200"/>
                <a:gd name="connsiteY9" fmla="*/ 838200 h 838200"/>
                <a:gd name="connsiteX10" fmla="*/ 142875 w 457200"/>
                <a:gd name="connsiteY10" fmla="*/ 838200 h 838200"/>
                <a:gd name="connsiteX11" fmla="*/ 228600 w 457200"/>
                <a:gd name="connsiteY11" fmla="*/ 209550 h 838200"/>
                <a:gd name="connsiteX12" fmla="*/ 314325 w 457200"/>
                <a:gd name="connsiteY12" fmla="*/ 838200 h 838200"/>
                <a:gd name="connsiteX13" fmla="*/ 457200 w 457200"/>
                <a:gd name="connsiteY13" fmla="*/ 838200 h 838200"/>
                <a:gd name="connsiteX14" fmla="*/ 457200 w 457200"/>
                <a:gd name="connsiteY14" fmla="*/ 76200 h 838200"/>
                <a:gd name="connsiteX15" fmla="*/ 371475 w 457200"/>
                <a:gd name="connsiteY15" fmla="*/ 76200 h 838200"/>
                <a:gd name="connsiteX16" fmla="*/ 371475 w 457200"/>
                <a:gd name="connsiteY16" fmla="*/ 38100 h 838200"/>
                <a:gd name="connsiteX17" fmla="*/ 457200 w 457200"/>
                <a:gd name="connsiteY17" fmla="*/ 38100 h 838200"/>
                <a:gd name="connsiteX18" fmla="*/ 13335 w 457200"/>
                <a:gd name="connsiteY18" fmla="*/ 824865 h 838200"/>
                <a:gd name="connsiteX19" fmla="*/ 19050 w 457200"/>
                <a:gd name="connsiteY19" fmla="*/ 773430 h 838200"/>
                <a:gd name="connsiteX20" fmla="*/ 129540 w 457200"/>
                <a:gd name="connsiteY20" fmla="*/ 777240 h 838200"/>
                <a:gd name="connsiteX21" fmla="*/ 123825 w 457200"/>
                <a:gd name="connsiteY21" fmla="*/ 821055 h 838200"/>
                <a:gd name="connsiteX22" fmla="*/ 13335 w 457200"/>
                <a:gd name="connsiteY22" fmla="*/ 824865 h 838200"/>
                <a:gd name="connsiteX23" fmla="*/ 440055 w 457200"/>
                <a:gd name="connsiteY23" fmla="*/ 822960 h 838200"/>
                <a:gd name="connsiteX24" fmla="*/ 331470 w 457200"/>
                <a:gd name="connsiteY24" fmla="*/ 822960 h 838200"/>
                <a:gd name="connsiteX25" fmla="*/ 329565 w 457200"/>
                <a:gd name="connsiteY25" fmla="*/ 779145 h 838200"/>
                <a:gd name="connsiteX26" fmla="*/ 428625 w 457200"/>
                <a:gd name="connsiteY26" fmla="*/ 775335 h 838200"/>
                <a:gd name="connsiteX27" fmla="*/ 440055 w 457200"/>
                <a:gd name="connsiteY27"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0 w 457200"/>
                <a:gd name="connsiteY7" fmla="*/ 76200 h 838200"/>
                <a:gd name="connsiteX8" fmla="*/ 0 w 457200"/>
                <a:gd name="connsiteY8" fmla="*/ 838200 h 838200"/>
                <a:gd name="connsiteX9" fmla="*/ 142875 w 457200"/>
                <a:gd name="connsiteY9" fmla="*/ 838200 h 838200"/>
                <a:gd name="connsiteX10" fmla="*/ 228600 w 457200"/>
                <a:gd name="connsiteY10" fmla="*/ 209550 h 838200"/>
                <a:gd name="connsiteX11" fmla="*/ 314325 w 457200"/>
                <a:gd name="connsiteY11" fmla="*/ 838200 h 838200"/>
                <a:gd name="connsiteX12" fmla="*/ 457200 w 457200"/>
                <a:gd name="connsiteY12" fmla="*/ 838200 h 838200"/>
                <a:gd name="connsiteX13" fmla="*/ 457200 w 457200"/>
                <a:gd name="connsiteY13" fmla="*/ 76200 h 838200"/>
                <a:gd name="connsiteX14" fmla="*/ 371475 w 457200"/>
                <a:gd name="connsiteY14" fmla="*/ 76200 h 838200"/>
                <a:gd name="connsiteX15" fmla="*/ 371475 w 457200"/>
                <a:gd name="connsiteY15" fmla="*/ 38100 h 838200"/>
                <a:gd name="connsiteX16" fmla="*/ 457200 w 457200"/>
                <a:gd name="connsiteY16" fmla="*/ 38100 h 838200"/>
                <a:gd name="connsiteX17" fmla="*/ 13335 w 457200"/>
                <a:gd name="connsiteY17" fmla="*/ 824865 h 838200"/>
                <a:gd name="connsiteX18" fmla="*/ 19050 w 457200"/>
                <a:gd name="connsiteY18" fmla="*/ 773430 h 838200"/>
                <a:gd name="connsiteX19" fmla="*/ 129540 w 457200"/>
                <a:gd name="connsiteY19" fmla="*/ 777240 h 838200"/>
                <a:gd name="connsiteX20" fmla="*/ 123825 w 457200"/>
                <a:gd name="connsiteY20" fmla="*/ 821055 h 838200"/>
                <a:gd name="connsiteX21" fmla="*/ 13335 w 457200"/>
                <a:gd name="connsiteY21" fmla="*/ 824865 h 838200"/>
                <a:gd name="connsiteX22" fmla="*/ 440055 w 457200"/>
                <a:gd name="connsiteY22" fmla="*/ 822960 h 838200"/>
                <a:gd name="connsiteX23" fmla="*/ 331470 w 457200"/>
                <a:gd name="connsiteY23" fmla="*/ 822960 h 838200"/>
                <a:gd name="connsiteX24" fmla="*/ 329565 w 457200"/>
                <a:gd name="connsiteY24" fmla="*/ 779145 h 838200"/>
                <a:gd name="connsiteX25" fmla="*/ 428625 w 457200"/>
                <a:gd name="connsiteY25" fmla="*/ 775335 h 838200"/>
                <a:gd name="connsiteX26" fmla="*/ 440055 w 457200"/>
                <a:gd name="connsiteY26"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0 w 457200"/>
                <a:gd name="connsiteY7" fmla="*/ 76200 h 838200"/>
                <a:gd name="connsiteX8" fmla="*/ 0 w 457200"/>
                <a:gd name="connsiteY8" fmla="*/ 838200 h 838200"/>
                <a:gd name="connsiteX9" fmla="*/ 142875 w 457200"/>
                <a:gd name="connsiteY9" fmla="*/ 838200 h 838200"/>
                <a:gd name="connsiteX10" fmla="*/ 228600 w 457200"/>
                <a:gd name="connsiteY10" fmla="*/ 209550 h 838200"/>
                <a:gd name="connsiteX11" fmla="*/ 314325 w 457200"/>
                <a:gd name="connsiteY11" fmla="*/ 838200 h 838200"/>
                <a:gd name="connsiteX12" fmla="*/ 457200 w 457200"/>
                <a:gd name="connsiteY12" fmla="*/ 838200 h 838200"/>
                <a:gd name="connsiteX13" fmla="*/ 457200 w 457200"/>
                <a:gd name="connsiteY13" fmla="*/ 76200 h 838200"/>
                <a:gd name="connsiteX14" fmla="*/ 371475 w 457200"/>
                <a:gd name="connsiteY14" fmla="*/ 76200 h 838200"/>
                <a:gd name="connsiteX15" fmla="*/ 457200 w 457200"/>
                <a:gd name="connsiteY15" fmla="*/ 38100 h 838200"/>
                <a:gd name="connsiteX16" fmla="*/ 13335 w 457200"/>
                <a:gd name="connsiteY16" fmla="*/ 824865 h 838200"/>
                <a:gd name="connsiteX17" fmla="*/ 19050 w 457200"/>
                <a:gd name="connsiteY17" fmla="*/ 773430 h 838200"/>
                <a:gd name="connsiteX18" fmla="*/ 129540 w 457200"/>
                <a:gd name="connsiteY18" fmla="*/ 777240 h 838200"/>
                <a:gd name="connsiteX19" fmla="*/ 123825 w 457200"/>
                <a:gd name="connsiteY19" fmla="*/ 821055 h 838200"/>
                <a:gd name="connsiteX20" fmla="*/ 13335 w 457200"/>
                <a:gd name="connsiteY20" fmla="*/ 824865 h 838200"/>
                <a:gd name="connsiteX21" fmla="*/ 440055 w 457200"/>
                <a:gd name="connsiteY21" fmla="*/ 822960 h 838200"/>
                <a:gd name="connsiteX22" fmla="*/ 331470 w 457200"/>
                <a:gd name="connsiteY22" fmla="*/ 822960 h 838200"/>
                <a:gd name="connsiteX23" fmla="*/ 329565 w 457200"/>
                <a:gd name="connsiteY23" fmla="*/ 779145 h 838200"/>
                <a:gd name="connsiteX24" fmla="*/ 428625 w 457200"/>
                <a:gd name="connsiteY24" fmla="*/ 775335 h 838200"/>
                <a:gd name="connsiteX25" fmla="*/ 440055 w 457200"/>
                <a:gd name="connsiteY25" fmla="*/ 822960 h 838200"/>
                <a:gd name="connsiteX0" fmla="*/ 457200 w 457200"/>
                <a:gd name="connsiteY0" fmla="*/ 38100 h 838200"/>
                <a:gd name="connsiteX1" fmla="*/ 457200 w 457200"/>
                <a:gd name="connsiteY1" fmla="*/ 19050 h 838200"/>
                <a:gd name="connsiteX2" fmla="*/ 438150 w 457200"/>
                <a:gd name="connsiteY2" fmla="*/ 0 h 838200"/>
                <a:gd name="connsiteX3" fmla="*/ 228600 w 457200"/>
                <a:gd name="connsiteY3" fmla="*/ 0 h 838200"/>
                <a:gd name="connsiteX4" fmla="*/ 19050 w 457200"/>
                <a:gd name="connsiteY4" fmla="*/ 0 h 838200"/>
                <a:gd name="connsiteX5" fmla="*/ 0 w 457200"/>
                <a:gd name="connsiteY5" fmla="*/ 19050 h 838200"/>
                <a:gd name="connsiteX6" fmla="*/ 0 w 457200"/>
                <a:gd name="connsiteY6" fmla="*/ 38100 h 838200"/>
                <a:gd name="connsiteX7" fmla="*/ 0 w 457200"/>
                <a:gd name="connsiteY7" fmla="*/ 76200 h 838200"/>
                <a:gd name="connsiteX8" fmla="*/ 0 w 457200"/>
                <a:gd name="connsiteY8" fmla="*/ 838200 h 838200"/>
                <a:gd name="connsiteX9" fmla="*/ 142875 w 457200"/>
                <a:gd name="connsiteY9" fmla="*/ 838200 h 838200"/>
                <a:gd name="connsiteX10" fmla="*/ 228600 w 457200"/>
                <a:gd name="connsiteY10" fmla="*/ 209550 h 838200"/>
                <a:gd name="connsiteX11" fmla="*/ 314325 w 457200"/>
                <a:gd name="connsiteY11" fmla="*/ 838200 h 838200"/>
                <a:gd name="connsiteX12" fmla="*/ 457200 w 457200"/>
                <a:gd name="connsiteY12" fmla="*/ 838200 h 838200"/>
                <a:gd name="connsiteX13" fmla="*/ 457200 w 457200"/>
                <a:gd name="connsiteY13" fmla="*/ 76200 h 838200"/>
                <a:gd name="connsiteX14" fmla="*/ 457200 w 457200"/>
                <a:gd name="connsiteY14" fmla="*/ 38100 h 838200"/>
                <a:gd name="connsiteX15" fmla="*/ 13335 w 457200"/>
                <a:gd name="connsiteY15" fmla="*/ 824865 h 838200"/>
                <a:gd name="connsiteX16" fmla="*/ 19050 w 457200"/>
                <a:gd name="connsiteY16" fmla="*/ 773430 h 838200"/>
                <a:gd name="connsiteX17" fmla="*/ 129540 w 457200"/>
                <a:gd name="connsiteY17" fmla="*/ 777240 h 838200"/>
                <a:gd name="connsiteX18" fmla="*/ 123825 w 457200"/>
                <a:gd name="connsiteY18" fmla="*/ 821055 h 838200"/>
                <a:gd name="connsiteX19" fmla="*/ 13335 w 457200"/>
                <a:gd name="connsiteY19" fmla="*/ 824865 h 838200"/>
                <a:gd name="connsiteX20" fmla="*/ 440055 w 457200"/>
                <a:gd name="connsiteY20" fmla="*/ 822960 h 838200"/>
                <a:gd name="connsiteX21" fmla="*/ 331470 w 457200"/>
                <a:gd name="connsiteY21" fmla="*/ 822960 h 838200"/>
                <a:gd name="connsiteX22" fmla="*/ 329565 w 457200"/>
                <a:gd name="connsiteY22" fmla="*/ 779145 h 838200"/>
                <a:gd name="connsiteX23" fmla="*/ 428625 w 457200"/>
                <a:gd name="connsiteY23" fmla="*/ 775335 h 838200"/>
                <a:gd name="connsiteX24" fmla="*/ 440055 w 457200"/>
                <a:gd name="connsiteY24" fmla="*/ 82296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7200" h="838200">
                  <a:moveTo>
                    <a:pt x="457200" y="38100"/>
                  </a:moveTo>
                  <a:lnTo>
                    <a:pt x="457200" y="19050"/>
                  </a:lnTo>
                  <a:cubicBezTo>
                    <a:pt x="457200" y="8573"/>
                    <a:pt x="448628" y="0"/>
                    <a:pt x="438150" y="0"/>
                  </a:cubicBezTo>
                  <a:lnTo>
                    <a:pt x="228600" y="0"/>
                  </a:lnTo>
                  <a:lnTo>
                    <a:pt x="19050" y="0"/>
                  </a:lnTo>
                  <a:cubicBezTo>
                    <a:pt x="8572" y="0"/>
                    <a:pt x="0" y="8573"/>
                    <a:pt x="0" y="19050"/>
                  </a:cubicBezTo>
                  <a:lnTo>
                    <a:pt x="0" y="38100"/>
                  </a:lnTo>
                  <a:lnTo>
                    <a:pt x="0" y="76200"/>
                  </a:lnTo>
                  <a:lnTo>
                    <a:pt x="0" y="838200"/>
                  </a:lnTo>
                  <a:lnTo>
                    <a:pt x="142875" y="838200"/>
                  </a:lnTo>
                  <a:lnTo>
                    <a:pt x="228600" y="209550"/>
                  </a:lnTo>
                  <a:lnTo>
                    <a:pt x="314325" y="838200"/>
                  </a:lnTo>
                  <a:lnTo>
                    <a:pt x="457200" y="838200"/>
                  </a:lnTo>
                  <a:lnTo>
                    <a:pt x="457200" y="76200"/>
                  </a:lnTo>
                  <a:lnTo>
                    <a:pt x="457200" y="38100"/>
                  </a:lnTo>
                  <a:close/>
                  <a:moveTo>
                    <a:pt x="13335" y="824865"/>
                  </a:moveTo>
                  <a:lnTo>
                    <a:pt x="19050" y="773430"/>
                  </a:lnTo>
                  <a:lnTo>
                    <a:pt x="129540" y="777240"/>
                  </a:lnTo>
                  <a:lnTo>
                    <a:pt x="123825" y="821055"/>
                  </a:lnTo>
                  <a:cubicBezTo>
                    <a:pt x="95250" y="821055"/>
                    <a:pt x="41910" y="824865"/>
                    <a:pt x="13335" y="824865"/>
                  </a:cubicBezTo>
                  <a:close/>
                  <a:moveTo>
                    <a:pt x="440055" y="822960"/>
                  </a:moveTo>
                  <a:lnTo>
                    <a:pt x="331470" y="822960"/>
                  </a:lnTo>
                  <a:lnTo>
                    <a:pt x="329565" y="779145"/>
                  </a:lnTo>
                  <a:lnTo>
                    <a:pt x="428625" y="775335"/>
                  </a:lnTo>
                  <a:lnTo>
                    <a:pt x="440055" y="822960"/>
                  </a:lnTo>
                  <a:close/>
                </a:path>
              </a:pathLst>
            </a:custGeom>
            <a:solidFill>
              <a:srgbClr val="000000"/>
            </a:solidFill>
            <a:ln w="9525" cap="flat">
              <a:noFill/>
              <a:prstDash val="solid"/>
              <a:miter/>
            </a:ln>
          </p:spPr>
          <p:txBody>
            <a:bodyPr rtlCol="0" anchor="ctr"/>
            <a:lstStyle/>
            <a:p>
              <a:endParaRPr lang="en-GB"/>
            </a:p>
          </p:txBody>
        </p:sp>
        <p:sp>
          <p:nvSpPr>
            <p:cNvPr id="16" name="Rectangle: Rounded Corners 15">
              <a:extLst>
                <a:ext uri="{FF2B5EF4-FFF2-40B4-BE49-F238E27FC236}">
                  <a16:creationId xmlns:a16="http://schemas.microsoft.com/office/drawing/2014/main" id="{372E56C8-4A17-8A07-64D8-A4D9C0DA6228}"/>
                </a:ext>
              </a:extLst>
            </p:cNvPr>
            <p:cNvSpPr/>
            <p:nvPr/>
          </p:nvSpPr>
          <p:spPr>
            <a:xfrm>
              <a:off x="12569189" y="4192906"/>
              <a:ext cx="457201" cy="137159"/>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962676971"/>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par>
                                <p:cTn id="43" presetID="10"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84B7-0C1A-CA3A-DBAB-227C5F262ABB}"/>
              </a:ext>
            </a:extLst>
          </p:cNvPr>
          <p:cNvSpPr>
            <a:spLocks noGrp="1"/>
          </p:cNvSpPr>
          <p:nvPr>
            <p:ph type="title"/>
          </p:nvPr>
        </p:nvSpPr>
        <p:spPr/>
        <p:txBody>
          <a:bodyPr/>
          <a:lstStyle/>
          <a:p>
            <a:r>
              <a:rPr lang="en-GB" dirty="0"/>
              <a:t>Response of the referee</a:t>
            </a:r>
          </a:p>
        </p:txBody>
      </p:sp>
      <p:graphicFrame>
        <p:nvGraphicFramePr>
          <p:cNvPr id="4" name="Content Placeholder 3">
            <a:extLst>
              <a:ext uri="{FF2B5EF4-FFF2-40B4-BE49-F238E27FC236}">
                <a16:creationId xmlns:a16="http://schemas.microsoft.com/office/drawing/2014/main" id="{F1CC6533-05DA-27BC-15B9-50A776BE1CEE}"/>
              </a:ext>
            </a:extLst>
          </p:cNvPr>
          <p:cNvGraphicFramePr>
            <a:graphicFrameLocks noGrp="1"/>
          </p:cNvGraphicFramePr>
          <p:nvPr>
            <p:ph idx="1"/>
            <p:extLst>
              <p:ext uri="{D42A27DB-BD31-4B8C-83A1-F6EECF244321}">
                <p14:modId xmlns:p14="http://schemas.microsoft.com/office/powerpoint/2010/main" val="477363243"/>
              </p:ext>
            </p:extLst>
          </p:nvPr>
        </p:nvGraphicFramePr>
        <p:xfrm>
          <a:off x="1096963" y="1301750"/>
          <a:ext cx="10058400" cy="456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1A29FB1A-74BF-9F0F-C5E9-BA88995C1499}"/>
              </a:ext>
            </a:extLst>
          </p:cNvPr>
          <p:cNvSpPr txBox="1"/>
          <p:nvPr/>
        </p:nvSpPr>
        <p:spPr>
          <a:xfrm>
            <a:off x="1757680" y="1991360"/>
            <a:ext cx="6238240" cy="461665"/>
          </a:xfrm>
          <a:prstGeom prst="rect">
            <a:avLst/>
          </a:prstGeom>
          <a:noFill/>
        </p:spPr>
        <p:txBody>
          <a:bodyPr wrap="square" rtlCol="0">
            <a:spAutoFit/>
          </a:bodyPr>
          <a:lstStyle/>
          <a:p>
            <a:r>
              <a:rPr lang="en-GB" sz="2400" dirty="0"/>
              <a:t>When should we choose to:</a:t>
            </a:r>
          </a:p>
        </p:txBody>
      </p:sp>
    </p:spTree>
    <p:extLst>
      <p:ext uri="{BB962C8B-B14F-4D97-AF65-F5344CB8AC3E}">
        <p14:creationId xmlns:p14="http://schemas.microsoft.com/office/powerpoint/2010/main" val="3176484380"/>
      </p:ext>
    </p:extLst>
  </p:cSld>
  <p:clrMapOvr>
    <a:masterClrMapping/>
  </p:clrMapOvr>
  <p:transition spd="slow"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74B2-8D2D-3C93-D422-ED7F7DFE9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83362-F4C5-52F3-05D0-68C72FBE4B99}"/>
              </a:ext>
            </a:extLst>
          </p:cNvPr>
          <p:cNvSpPr>
            <a:spLocks noGrp="1"/>
          </p:cNvSpPr>
          <p:nvPr>
            <p:ph type="title"/>
          </p:nvPr>
        </p:nvSpPr>
        <p:spPr>
          <a:xfrm>
            <a:off x="1097280" y="286604"/>
            <a:ext cx="8944081" cy="817578"/>
          </a:xfrm>
        </p:spPr>
        <p:txBody>
          <a:bodyPr/>
          <a:lstStyle/>
          <a:p>
            <a:r>
              <a:rPr lang="en-GB" dirty="0"/>
              <a:t>What to Report</a:t>
            </a:r>
          </a:p>
        </p:txBody>
      </p:sp>
      <p:sp>
        <p:nvSpPr>
          <p:cNvPr id="3" name="Content Placeholder 2">
            <a:extLst>
              <a:ext uri="{FF2B5EF4-FFF2-40B4-BE49-F238E27FC236}">
                <a16:creationId xmlns:a16="http://schemas.microsoft.com/office/drawing/2014/main" id="{417D077E-FB89-EE05-F3D4-B97EE1C0CFB8}"/>
              </a:ext>
            </a:extLst>
          </p:cNvPr>
          <p:cNvSpPr>
            <a:spLocks noGrp="1"/>
          </p:cNvSpPr>
          <p:nvPr>
            <p:ph idx="1"/>
          </p:nvPr>
        </p:nvSpPr>
        <p:spPr>
          <a:xfrm>
            <a:off x="1097280" y="1301823"/>
            <a:ext cx="10058400" cy="4567271"/>
          </a:xfrm>
        </p:spPr>
        <p:txBody>
          <a:bodyPr>
            <a:normAutofit/>
          </a:bodyPr>
          <a:lstStyle/>
          <a:p>
            <a:pPr marL="0" indent="0" algn="ctr">
              <a:buNone/>
            </a:pPr>
            <a:r>
              <a:rPr lang="en-GB" b="1" dirty="0">
                <a:solidFill>
                  <a:srgbClr val="213389"/>
                </a:solidFill>
              </a:rPr>
              <a:t>THE BASICS &amp; THE VERY BAD</a:t>
            </a:r>
          </a:p>
          <a:p>
            <a:r>
              <a:rPr lang="en-GB" dirty="0"/>
              <a:t>If there are </a:t>
            </a:r>
            <a:r>
              <a:rPr lang="en-GB" b="1" dirty="0">
                <a:solidFill>
                  <a:srgbClr val="213389"/>
                </a:solidFill>
              </a:rPr>
              <a:t>basic needs not being met </a:t>
            </a:r>
          </a:p>
          <a:p>
            <a:pPr marL="0" indent="0">
              <a:buNone/>
            </a:pPr>
            <a:r>
              <a:rPr lang="en-GB" b="1" dirty="0">
                <a:solidFill>
                  <a:srgbClr val="213389"/>
                </a:solidFill>
              </a:rPr>
              <a:t>	</a:t>
            </a:r>
            <a:r>
              <a:rPr lang="en-GB" dirty="0"/>
              <a:t>e.g. toilets, food, drink, temperature </a:t>
            </a:r>
          </a:p>
          <a:p>
            <a:r>
              <a:rPr lang="en-GB" dirty="0"/>
              <a:t>If we become aware of/notice </a:t>
            </a:r>
            <a:r>
              <a:rPr lang="en-GB" b="1" dirty="0">
                <a:solidFill>
                  <a:srgbClr val="213389"/>
                </a:solidFill>
              </a:rPr>
              <a:t>a significant concern </a:t>
            </a:r>
          </a:p>
          <a:p>
            <a:pPr marL="0" indent="0">
              <a:buNone/>
            </a:pPr>
            <a:r>
              <a:rPr lang="en-GB" dirty="0"/>
              <a:t>	e.g. off piste physical and psychological abuse, significant 	weight loss/gain, (non-fencing!) bruising, significant 	behaviour change, doping concerns</a:t>
            </a:r>
          </a:p>
        </p:txBody>
      </p:sp>
    </p:spTree>
    <p:extLst>
      <p:ext uri="{BB962C8B-B14F-4D97-AF65-F5344CB8AC3E}">
        <p14:creationId xmlns:p14="http://schemas.microsoft.com/office/powerpoint/2010/main" val="170837821"/>
      </p:ext>
    </p:extLst>
  </p:cSld>
  <p:clrMapOvr>
    <a:masterClrMapping/>
  </p:clrMapOvr>
  <p:transition spd="slow"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4025-4AD4-546E-BEFA-B6653E765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BF13D-3FA0-8899-A762-E60BE000C796}"/>
              </a:ext>
            </a:extLst>
          </p:cNvPr>
          <p:cNvSpPr>
            <a:spLocks noGrp="1"/>
          </p:cNvSpPr>
          <p:nvPr>
            <p:ph type="title"/>
          </p:nvPr>
        </p:nvSpPr>
        <p:spPr>
          <a:xfrm>
            <a:off x="1097280" y="286604"/>
            <a:ext cx="8944081" cy="817578"/>
          </a:xfrm>
        </p:spPr>
        <p:txBody>
          <a:bodyPr/>
          <a:lstStyle/>
          <a:p>
            <a:r>
              <a:rPr lang="en-GB" dirty="0"/>
              <a:t>What to Resolve</a:t>
            </a:r>
          </a:p>
        </p:txBody>
      </p:sp>
      <p:sp>
        <p:nvSpPr>
          <p:cNvPr id="3" name="Content Placeholder 2">
            <a:extLst>
              <a:ext uri="{FF2B5EF4-FFF2-40B4-BE49-F238E27FC236}">
                <a16:creationId xmlns:a16="http://schemas.microsoft.com/office/drawing/2014/main" id="{04D72330-48E5-9869-0B84-15742F49CE80}"/>
              </a:ext>
            </a:extLst>
          </p:cNvPr>
          <p:cNvSpPr>
            <a:spLocks noGrp="1"/>
          </p:cNvSpPr>
          <p:nvPr>
            <p:ph idx="1"/>
          </p:nvPr>
        </p:nvSpPr>
        <p:spPr>
          <a:xfrm>
            <a:off x="1097280" y="1301823"/>
            <a:ext cx="10058400" cy="4567271"/>
          </a:xfrm>
        </p:spPr>
        <p:txBody>
          <a:bodyPr>
            <a:normAutofit/>
          </a:bodyPr>
          <a:lstStyle/>
          <a:p>
            <a:pPr marL="0" indent="0">
              <a:buNone/>
            </a:pPr>
            <a:r>
              <a:rPr lang="en-GB" dirty="0"/>
              <a:t>Usually this is about </a:t>
            </a:r>
            <a:r>
              <a:rPr lang="en-GB" b="1" dirty="0">
                <a:solidFill>
                  <a:srgbClr val="213389"/>
                </a:solidFill>
              </a:rPr>
              <a:t>safety in the piste area </a:t>
            </a:r>
            <a:r>
              <a:rPr lang="en-GB" dirty="0"/>
              <a:t>that we are responsible for managing (otherwise report!)</a:t>
            </a:r>
          </a:p>
          <a:p>
            <a:r>
              <a:rPr lang="en-GB" b="1" dirty="0">
                <a:solidFill>
                  <a:srgbClr val="213389"/>
                </a:solidFill>
              </a:rPr>
              <a:t>On piste </a:t>
            </a:r>
            <a:r>
              <a:rPr lang="en-GB" dirty="0"/>
              <a:t>– Slip and trip hazards</a:t>
            </a:r>
          </a:p>
          <a:p>
            <a:r>
              <a:rPr lang="en-GB" b="1" dirty="0">
                <a:solidFill>
                  <a:srgbClr val="213389"/>
                </a:solidFill>
              </a:rPr>
              <a:t>Equipment/Dress </a:t>
            </a:r>
          </a:p>
          <a:p>
            <a:pPr lvl="1"/>
            <a:r>
              <a:rPr lang="en-GB" dirty="0"/>
              <a:t>Undone/too short jacket</a:t>
            </a:r>
          </a:p>
          <a:p>
            <a:pPr lvl="1"/>
            <a:r>
              <a:rPr lang="en-GB" dirty="0"/>
              <a:t>Loose mask</a:t>
            </a:r>
          </a:p>
          <a:p>
            <a:pPr lvl="1"/>
            <a:r>
              <a:rPr lang="en-GB" dirty="0"/>
              <a:t>Falling down socks/ankle supports</a:t>
            </a:r>
          </a:p>
          <a:p>
            <a:pPr lvl="1"/>
            <a:r>
              <a:rPr lang="en-GB" dirty="0"/>
              <a:t>Hair</a:t>
            </a:r>
          </a:p>
        </p:txBody>
      </p:sp>
    </p:spTree>
    <p:extLst>
      <p:ext uri="{BB962C8B-B14F-4D97-AF65-F5344CB8AC3E}">
        <p14:creationId xmlns:p14="http://schemas.microsoft.com/office/powerpoint/2010/main" val="2138688773"/>
      </p:ext>
    </p:extLst>
  </p:cSld>
  <p:clrMapOvr>
    <a:masterClrMapping/>
  </p:clrMapOvr>
  <p:transition spd="slow"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16E97-EB94-9CA9-6BC7-F54140A5E8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63C2A-32B9-0856-0617-2D6043A32B02}"/>
              </a:ext>
            </a:extLst>
          </p:cNvPr>
          <p:cNvSpPr>
            <a:spLocks noGrp="1"/>
          </p:cNvSpPr>
          <p:nvPr>
            <p:ph type="title"/>
          </p:nvPr>
        </p:nvSpPr>
        <p:spPr>
          <a:xfrm>
            <a:off x="1097280" y="286604"/>
            <a:ext cx="8944081" cy="817578"/>
          </a:xfrm>
        </p:spPr>
        <p:txBody>
          <a:bodyPr/>
          <a:lstStyle/>
          <a:p>
            <a:r>
              <a:rPr lang="en-GB" dirty="0"/>
              <a:t>What to Manage/De-Escalate</a:t>
            </a:r>
          </a:p>
        </p:txBody>
      </p:sp>
      <p:sp>
        <p:nvSpPr>
          <p:cNvPr id="4" name="Oval 3">
            <a:extLst>
              <a:ext uri="{FF2B5EF4-FFF2-40B4-BE49-F238E27FC236}">
                <a16:creationId xmlns:a16="http://schemas.microsoft.com/office/drawing/2014/main" id="{C831F5F1-02CB-443B-9453-3E245C1355FA}"/>
              </a:ext>
            </a:extLst>
          </p:cNvPr>
          <p:cNvSpPr/>
          <p:nvPr/>
        </p:nvSpPr>
        <p:spPr>
          <a:xfrm>
            <a:off x="1239520" y="1243514"/>
            <a:ext cx="5001480" cy="5086166"/>
          </a:xfrm>
          <a:prstGeom prst="ellipse">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213389"/>
                </a:solidFill>
                <a:effectLst>
                  <a:outerShdw blurRad="38100" dist="38100" dir="2700000" algn="tl">
                    <a:srgbClr val="000000">
                      <a:alpha val="43137"/>
                    </a:srgbClr>
                  </a:outerShdw>
                </a:effectLst>
                <a:uLnTx/>
                <a:uFillTx/>
                <a:latin typeface="Calibri" panose="020F0502020204030204"/>
                <a:ea typeface="+mn-ea"/>
                <a:cs typeface="+mn-cs"/>
              </a:rPr>
              <a:t>1. Enforcer</a:t>
            </a:r>
          </a:p>
        </p:txBody>
      </p:sp>
      <p:sp>
        <p:nvSpPr>
          <p:cNvPr id="5" name="Oval 4">
            <a:extLst>
              <a:ext uri="{FF2B5EF4-FFF2-40B4-BE49-F238E27FC236}">
                <a16:creationId xmlns:a16="http://schemas.microsoft.com/office/drawing/2014/main" id="{87CD4CAF-F9E7-42EA-89DE-96D2E31FB14E}"/>
              </a:ext>
            </a:extLst>
          </p:cNvPr>
          <p:cNvSpPr/>
          <p:nvPr/>
        </p:nvSpPr>
        <p:spPr>
          <a:xfrm>
            <a:off x="5486889" y="1240959"/>
            <a:ext cx="5001480" cy="5086166"/>
          </a:xfrm>
          <a:prstGeom prst="ellipse">
            <a:avLst/>
          </a:prstGeom>
          <a:solidFill>
            <a:srgbClr val="FFC00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213389"/>
                </a:solidFill>
                <a:effectLst>
                  <a:outerShdw blurRad="38100" dist="38100" dir="2700000" algn="tl">
                    <a:srgbClr val="000000">
                      <a:alpha val="43137"/>
                    </a:srgbClr>
                  </a:outerShdw>
                </a:effectLst>
                <a:uLnTx/>
                <a:uFillTx/>
                <a:latin typeface="Calibri" panose="020F0502020204030204"/>
                <a:ea typeface="+mn-ea"/>
                <a:cs typeface="+mn-cs"/>
              </a:rPr>
              <a:t>2. Developer</a:t>
            </a:r>
          </a:p>
        </p:txBody>
      </p:sp>
      <p:sp>
        <p:nvSpPr>
          <p:cNvPr id="6" name="TextBox 5">
            <a:extLst>
              <a:ext uri="{FF2B5EF4-FFF2-40B4-BE49-F238E27FC236}">
                <a16:creationId xmlns:a16="http://schemas.microsoft.com/office/drawing/2014/main" id="{5C44DDC4-2AF7-4821-81D2-A32EDCF36F59}"/>
              </a:ext>
            </a:extLst>
          </p:cNvPr>
          <p:cNvSpPr txBox="1"/>
          <p:nvPr/>
        </p:nvSpPr>
        <p:spPr>
          <a:xfrm>
            <a:off x="1698233" y="2390123"/>
            <a:ext cx="389823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When are we more likely to be enforcers?</a:t>
            </a:r>
          </a:p>
        </p:txBody>
      </p:sp>
      <p:sp>
        <p:nvSpPr>
          <p:cNvPr id="7" name="TextBox 6">
            <a:extLst>
              <a:ext uri="{FF2B5EF4-FFF2-40B4-BE49-F238E27FC236}">
                <a16:creationId xmlns:a16="http://schemas.microsoft.com/office/drawing/2014/main" id="{1389835E-05AF-4C8A-ACA6-1DD30F2AFFC4}"/>
              </a:ext>
            </a:extLst>
          </p:cNvPr>
          <p:cNvSpPr txBox="1"/>
          <p:nvPr/>
        </p:nvSpPr>
        <p:spPr>
          <a:xfrm>
            <a:off x="5993814" y="2390124"/>
            <a:ext cx="3898231"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When are we more likely to be developers?</a:t>
            </a:r>
          </a:p>
        </p:txBody>
      </p:sp>
      <p:sp>
        <p:nvSpPr>
          <p:cNvPr id="8" name="TextBox 7">
            <a:extLst>
              <a:ext uri="{FF2B5EF4-FFF2-40B4-BE49-F238E27FC236}">
                <a16:creationId xmlns:a16="http://schemas.microsoft.com/office/drawing/2014/main" id="{E3B5F92E-1DDF-4990-B6A2-53AA88F3D618}"/>
              </a:ext>
            </a:extLst>
          </p:cNvPr>
          <p:cNvSpPr txBox="1"/>
          <p:nvPr/>
        </p:nvSpPr>
        <p:spPr>
          <a:xfrm>
            <a:off x="5601458" y="3084195"/>
            <a:ext cx="39835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Calibri" panose="020F0502020204030204"/>
                <a:ea typeface="+mn-ea"/>
                <a:cs typeface="+mn-cs"/>
              </a:rPr>
              <a:t>v</a:t>
            </a:r>
          </a:p>
        </p:txBody>
      </p:sp>
      <p:sp>
        <p:nvSpPr>
          <p:cNvPr id="9" name="TextBox 8">
            <a:extLst>
              <a:ext uri="{FF2B5EF4-FFF2-40B4-BE49-F238E27FC236}">
                <a16:creationId xmlns:a16="http://schemas.microsoft.com/office/drawing/2014/main" id="{B0D85F78-C0E8-4AAD-8B76-0156B932C9D4}"/>
              </a:ext>
            </a:extLst>
          </p:cNvPr>
          <p:cNvSpPr txBox="1"/>
          <p:nvPr/>
        </p:nvSpPr>
        <p:spPr>
          <a:xfrm>
            <a:off x="6080260" y="4206687"/>
            <a:ext cx="389823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Who benefits in this situation?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Does anyone lose out?</a:t>
            </a:r>
          </a:p>
        </p:txBody>
      </p:sp>
      <p:sp>
        <p:nvSpPr>
          <p:cNvPr id="10" name="TextBox 9">
            <a:extLst>
              <a:ext uri="{FF2B5EF4-FFF2-40B4-BE49-F238E27FC236}">
                <a16:creationId xmlns:a16="http://schemas.microsoft.com/office/drawing/2014/main" id="{418BC8E1-7865-45E6-A0AA-173613F45951}"/>
              </a:ext>
            </a:extLst>
          </p:cNvPr>
          <p:cNvSpPr txBox="1"/>
          <p:nvPr/>
        </p:nvSpPr>
        <p:spPr>
          <a:xfrm>
            <a:off x="1810963" y="4206686"/>
            <a:ext cx="389823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Who benefits in this situation?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Calibri" panose="020F0502020204030204"/>
                <a:ea typeface="+mn-ea"/>
                <a:cs typeface="+mn-cs"/>
              </a:rPr>
              <a:t>Does anyone lose out?</a:t>
            </a:r>
          </a:p>
        </p:txBody>
      </p:sp>
    </p:spTree>
    <p:extLst>
      <p:ext uri="{BB962C8B-B14F-4D97-AF65-F5344CB8AC3E}">
        <p14:creationId xmlns:p14="http://schemas.microsoft.com/office/powerpoint/2010/main" val="870755122"/>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6C4E-4804-A800-AAB8-2FD63B2CE4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336D3D-0C11-D307-35AA-BA67E7C50846}"/>
              </a:ext>
            </a:extLst>
          </p:cNvPr>
          <p:cNvSpPr>
            <a:spLocks noGrp="1"/>
          </p:cNvSpPr>
          <p:nvPr>
            <p:ph type="title"/>
          </p:nvPr>
        </p:nvSpPr>
        <p:spPr/>
        <p:txBody>
          <a:bodyPr/>
          <a:lstStyle/>
          <a:p>
            <a:endParaRPr lang="en-GB" dirty="0"/>
          </a:p>
        </p:txBody>
      </p:sp>
      <p:pic>
        <p:nvPicPr>
          <p:cNvPr id="5" name="Graphic 4" descr="Chat with solid fill">
            <a:extLst>
              <a:ext uri="{FF2B5EF4-FFF2-40B4-BE49-F238E27FC236}">
                <a16:creationId xmlns:a16="http://schemas.microsoft.com/office/drawing/2014/main" id="{21873F6E-EACB-8C13-7244-0F93B528318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04640" y="1076421"/>
            <a:ext cx="3982720" cy="3982720"/>
          </a:xfrm>
          <a:prstGeom prst="rect">
            <a:avLst/>
          </a:prstGeom>
        </p:spPr>
      </p:pic>
      <p:sp>
        <p:nvSpPr>
          <p:cNvPr id="6" name="TextBox 5">
            <a:extLst>
              <a:ext uri="{FF2B5EF4-FFF2-40B4-BE49-F238E27FC236}">
                <a16:creationId xmlns:a16="http://schemas.microsoft.com/office/drawing/2014/main" id="{A3979881-3089-0D31-3C1E-C6BF8F57DD3D}"/>
              </a:ext>
            </a:extLst>
          </p:cNvPr>
          <p:cNvSpPr txBox="1"/>
          <p:nvPr/>
        </p:nvSpPr>
        <p:spPr>
          <a:xfrm>
            <a:off x="2773680" y="4612801"/>
            <a:ext cx="6644640" cy="1323439"/>
          </a:xfrm>
          <a:prstGeom prst="rect">
            <a:avLst/>
          </a:prstGeom>
          <a:noFill/>
        </p:spPr>
        <p:txBody>
          <a:bodyPr wrap="square" rtlCol="0">
            <a:spAutoFit/>
          </a:bodyPr>
          <a:lstStyle/>
          <a:p>
            <a:pPr algn="ctr"/>
            <a:r>
              <a:rPr lang="en-GB" sz="4000" dirty="0"/>
              <a:t>3. Real life scenarios –</a:t>
            </a:r>
          </a:p>
          <a:p>
            <a:pPr algn="ctr"/>
            <a:r>
              <a:rPr lang="en-GB" sz="4000" dirty="0"/>
              <a:t>manage / de-escalate</a:t>
            </a:r>
          </a:p>
        </p:txBody>
      </p:sp>
    </p:spTree>
    <p:extLst>
      <p:ext uri="{BB962C8B-B14F-4D97-AF65-F5344CB8AC3E}">
        <p14:creationId xmlns:p14="http://schemas.microsoft.com/office/powerpoint/2010/main" val="3884446900"/>
      </p:ext>
    </p:extLst>
  </p:cSld>
  <p:clrMapOvr>
    <a:masterClrMapping/>
  </p:clrMapOvr>
  <p:transition spd="slow" advClick="0"/>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FC536-5078-0378-A721-44887EF569C0}"/>
              </a:ext>
            </a:extLst>
          </p:cNvPr>
          <p:cNvSpPr>
            <a:spLocks noGrp="1"/>
          </p:cNvSpPr>
          <p:nvPr>
            <p:ph type="title"/>
          </p:nvPr>
        </p:nvSpPr>
        <p:spPr/>
        <p:txBody>
          <a:bodyPr/>
          <a:lstStyle/>
          <a:p>
            <a:r>
              <a:rPr lang="en-GB" dirty="0"/>
              <a:t>Real life scenarios</a:t>
            </a:r>
          </a:p>
        </p:txBody>
      </p:sp>
      <p:sp>
        <p:nvSpPr>
          <p:cNvPr id="3" name="Content Placeholder 2">
            <a:extLst>
              <a:ext uri="{FF2B5EF4-FFF2-40B4-BE49-F238E27FC236}">
                <a16:creationId xmlns:a16="http://schemas.microsoft.com/office/drawing/2014/main" id="{42EE567A-0C18-9C7F-EF8F-9877383D1841}"/>
              </a:ext>
            </a:extLst>
          </p:cNvPr>
          <p:cNvSpPr>
            <a:spLocks noGrp="1"/>
          </p:cNvSpPr>
          <p:nvPr>
            <p:ph idx="1"/>
          </p:nvPr>
        </p:nvSpPr>
        <p:spPr/>
        <p:txBody>
          <a:bodyPr/>
          <a:lstStyle/>
          <a:p>
            <a:pPr marL="514350" indent="-514350">
              <a:buFont typeface="+mj-lt"/>
              <a:buAutoNum type="arabicPeriod"/>
            </a:pPr>
            <a:r>
              <a:rPr lang="en-GB" dirty="0"/>
              <a:t>Athlete throws mask</a:t>
            </a:r>
          </a:p>
          <a:p>
            <a:pPr marL="514350" indent="-514350">
              <a:buFont typeface="+mj-lt"/>
              <a:buAutoNum type="arabicPeriod"/>
            </a:pPr>
            <a:r>
              <a:rPr lang="en-GB" dirty="0"/>
              <a:t>Supporter behaviour</a:t>
            </a:r>
          </a:p>
          <a:p>
            <a:pPr marL="514350" indent="-514350">
              <a:buFont typeface="+mj-lt"/>
              <a:buAutoNum type="arabicPeriod"/>
            </a:pPr>
            <a:r>
              <a:rPr lang="en-GB" dirty="0"/>
              <a:t>Verbally aggressive athlete </a:t>
            </a:r>
          </a:p>
          <a:p>
            <a:pPr marL="514350" indent="-514350">
              <a:buFont typeface="+mj-lt"/>
              <a:buAutoNum type="arabicPeriod"/>
            </a:pPr>
            <a:r>
              <a:rPr lang="en-GB" dirty="0"/>
              <a:t>Protecting Referees</a:t>
            </a:r>
          </a:p>
          <a:p>
            <a:pPr marL="514350" indent="-514350">
              <a:buFont typeface="+mj-lt"/>
              <a:buAutoNum type="arabicPeriod"/>
            </a:pPr>
            <a:r>
              <a:rPr lang="en-GB" dirty="0"/>
              <a:t>Protecting Athletes</a:t>
            </a:r>
          </a:p>
          <a:p>
            <a:pPr marL="0" indent="0">
              <a:buNone/>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a:p>
            <a:pPr marL="514350" indent="-514350">
              <a:buFont typeface="+mj-lt"/>
              <a:buAutoNum type="arabicPeriod"/>
            </a:pPr>
            <a:endParaRPr lang="en-GB" dirty="0"/>
          </a:p>
        </p:txBody>
      </p:sp>
    </p:spTree>
    <p:extLst>
      <p:ext uri="{BB962C8B-B14F-4D97-AF65-F5344CB8AC3E}">
        <p14:creationId xmlns:p14="http://schemas.microsoft.com/office/powerpoint/2010/main" val="3725399828"/>
      </p:ext>
    </p:extLst>
  </p:cSld>
  <p:clrMapOvr>
    <a:masterClrMapping/>
  </p:clrMapOvr>
  <p:transition spd="slow"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A39A4-B610-5D94-63D5-CB864B5ABFFF}"/>
              </a:ext>
            </a:extLst>
          </p:cNvPr>
          <p:cNvSpPr>
            <a:spLocks noGrp="1"/>
          </p:cNvSpPr>
          <p:nvPr>
            <p:ph type="title"/>
          </p:nvPr>
        </p:nvSpPr>
        <p:spPr/>
        <p:txBody>
          <a:bodyPr>
            <a:normAutofit/>
          </a:bodyPr>
          <a:lstStyle/>
          <a:p>
            <a:r>
              <a:rPr lang="en-GB" dirty="0"/>
              <a:t>Scenario considerations</a:t>
            </a:r>
          </a:p>
        </p:txBody>
      </p:sp>
      <p:graphicFrame>
        <p:nvGraphicFramePr>
          <p:cNvPr id="4" name="Content Placeholder 3">
            <a:extLst>
              <a:ext uri="{FF2B5EF4-FFF2-40B4-BE49-F238E27FC236}">
                <a16:creationId xmlns:a16="http://schemas.microsoft.com/office/drawing/2014/main" id="{2F993D76-628B-2EAB-57A4-FEE4253176FF}"/>
              </a:ext>
            </a:extLst>
          </p:cNvPr>
          <p:cNvGraphicFramePr>
            <a:graphicFrameLocks noGrp="1"/>
          </p:cNvGraphicFramePr>
          <p:nvPr>
            <p:ph idx="1"/>
            <p:extLst>
              <p:ext uri="{D42A27DB-BD31-4B8C-83A1-F6EECF244321}">
                <p14:modId xmlns:p14="http://schemas.microsoft.com/office/powerpoint/2010/main" val="70950820"/>
              </p:ext>
            </p:extLst>
          </p:nvPr>
        </p:nvGraphicFramePr>
        <p:xfrm>
          <a:off x="1096963" y="1818640"/>
          <a:ext cx="10058400" cy="4429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a:extLst>
              <a:ext uri="{FF2B5EF4-FFF2-40B4-BE49-F238E27FC236}">
                <a16:creationId xmlns:a16="http://schemas.microsoft.com/office/drawing/2014/main" id="{87F58587-08BE-32D4-C769-39432A380387}"/>
              </a:ext>
            </a:extLst>
          </p:cNvPr>
          <p:cNvSpPr txBox="1"/>
          <p:nvPr/>
        </p:nvSpPr>
        <p:spPr>
          <a:xfrm>
            <a:off x="1036637" y="1264345"/>
            <a:ext cx="8047037" cy="584775"/>
          </a:xfrm>
          <a:prstGeom prst="rect">
            <a:avLst/>
          </a:prstGeom>
          <a:noFill/>
        </p:spPr>
        <p:txBody>
          <a:bodyPr wrap="square">
            <a:spAutoFit/>
          </a:bodyPr>
          <a:lstStyle/>
          <a:p>
            <a:r>
              <a:rPr kumimoji="0" lang="en-GB" sz="32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Does our response change in consideration of:</a:t>
            </a:r>
            <a:endParaRPr lang="en-GB" dirty="0"/>
          </a:p>
        </p:txBody>
      </p:sp>
      <p:pic>
        <p:nvPicPr>
          <p:cNvPr id="12" name="Graphic 11" descr="Head with gears with solid fill">
            <a:extLst>
              <a:ext uri="{FF2B5EF4-FFF2-40B4-BE49-F238E27FC236}">
                <a16:creationId xmlns:a16="http://schemas.microsoft.com/office/drawing/2014/main" id="{ECECE992-46EA-514D-6DD6-48FA7A2FCB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08723" y="5521960"/>
            <a:ext cx="507160" cy="507160"/>
          </a:xfrm>
          <a:prstGeom prst="rect">
            <a:avLst/>
          </a:prstGeom>
        </p:spPr>
      </p:pic>
      <p:pic>
        <p:nvPicPr>
          <p:cNvPr id="14" name="Graphic 13" descr="Male with solid fill">
            <a:extLst>
              <a:ext uri="{FF2B5EF4-FFF2-40B4-BE49-F238E27FC236}">
                <a16:creationId xmlns:a16="http://schemas.microsoft.com/office/drawing/2014/main" id="{4B392DDF-7977-C046-6824-7CDF2D0425E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05723" y="4854982"/>
            <a:ext cx="447698" cy="447698"/>
          </a:xfrm>
          <a:prstGeom prst="rect">
            <a:avLst/>
          </a:prstGeom>
        </p:spPr>
      </p:pic>
      <p:pic>
        <p:nvPicPr>
          <p:cNvPr id="16" name="Graphic 15" descr="Female with solid fill">
            <a:extLst>
              <a:ext uri="{FF2B5EF4-FFF2-40B4-BE49-F238E27FC236}">
                <a16:creationId xmlns:a16="http://schemas.microsoft.com/office/drawing/2014/main" id="{BD036A7A-167D-778E-79B7-FB4C57866E6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521526" y="4860876"/>
            <a:ext cx="447698" cy="447698"/>
          </a:xfrm>
          <a:prstGeom prst="rect">
            <a:avLst/>
          </a:prstGeom>
        </p:spPr>
      </p:pic>
      <p:pic>
        <p:nvPicPr>
          <p:cNvPr id="18" name="Graphic 17" descr="Flag with solid fill">
            <a:extLst>
              <a:ext uri="{FF2B5EF4-FFF2-40B4-BE49-F238E27FC236}">
                <a16:creationId xmlns:a16="http://schemas.microsoft.com/office/drawing/2014/main" id="{75429317-2BDF-B4FB-C8FB-230EB60C79E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790803" y="4151060"/>
            <a:ext cx="507160" cy="507160"/>
          </a:xfrm>
          <a:prstGeom prst="rect">
            <a:avLst/>
          </a:prstGeom>
        </p:spPr>
      </p:pic>
      <p:pic>
        <p:nvPicPr>
          <p:cNvPr id="20" name="Graphic 19" descr="Muscular arm with solid fill">
            <a:extLst>
              <a:ext uri="{FF2B5EF4-FFF2-40B4-BE49-F238E27FC236}">
                <a16:creationId xmlns:a16="http://schemas.microsoft.com/office/drawing/2014/main" id="{1E4B7147-8A30-B553-360A-A3ADC85DF4F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588023" y="2737822"/>
            <a:ext cx="507160" cy="507160"/>
          </a:xfrm>
          <a:prstGeom prst="rect">
            <a:avLst/>
          </a:prstGeom>
        </p:spPr>
      </p:pic>
      <p:pic>
        <p:nvPicPr>
          <p:cNvPr id="22" name="Graphic 21" descr="Group of people with solid fill">
            <a:extLst>
              <a:ext uri="{FF2B5EF4-FFF2-40B4-BE49-F238E27FC236}">
                <a16:creationId xmlns:a16="http://schemas.microsoft.com/office/drawing/2014/main" id="{8EA70861-5DD3-4309-5B24-98ED89A7A31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750163" y="3409066"/>
            <a:ext cx="507160" cy="507160"/>
          </a:xfrm>
          <a:prstGeom prst="rect">
            <a:avLst/>
          </a:prstGeom>
        </p:spPr>
      </p:pic>
      <p:pic>
        <p:nvPicPr>
          <p:cNvPr id="24" name="Graphic 23" descr="Children with solid fill">
            <a:extLst>
              <a:ext uri="{FF2B5EF4-FFF2-40B4-BE49-F238E27FC236}">
                <a16:creationId xmlns:a16="http://schemas.microsoft.com/office/drawing/2014/main" id="{3179A721-E62B-808F-147D-7C099606F4BE}"/>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208723" y="2056418"/>
            <a:ext cx="507160" cy="507160"/>
          </a:xfrm>
          <a:prstGeom prst="rect">
            <a:avLst/>
          </a:prstGeom>
        </p:spPr>
      </p:pic>
    </p:spTree>
    <p:extLst>
      <p:ext uri="{BB962C8B-B14F-4D97-AF65-F5344CB8AC3E}">
        <p14:creationId xmlns:p14="http://schemas.microsoft.com/office/powerpoint/2010/main" val="2456863104"/>
      </p:ext>
    </p:extLst>
  </p:cSld>
  <p:clrMapOvr>
    <a:masterClrMapping/>
  </p:clrMapOvr>
  <p:transition spd="slow"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D52828"/>
              </a:buClr>
              <a:buSzPts val="4400"/>
              <a:buFont typeface="Calibri"/>
              <a:buNone/>
            </a:pPr>
            <a:r>
              <a:rPr lang="en-GB" dirty="0"/>
              <a:t>Scenario 1 – Mask Throwing</a:t>
            </a:r>
          </a:p>
        </p:txBody>
      </p:sp>
      <p:sp>
        <p:nvSpPr>
          <p:cNvPr id="329" name="Google Shape;329;p11"/>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ct val="100000"/>
              <a:buChar char="•"/>
            </a:pPr>
            <a:r>
              <a:rPr lang="en-GB" sz="2400" dirty="0"/>
              <a:t>Fencer throws mask on losing match</a:t>
            </a:r>
          </a:p>
          <a:p>
            <a:pPr marL="685800" lvl="1" indent="-228600" algn="l" rtl="0">
              <a:lnSpc>
                <a:spcPct val="90000"/>
              </a:lnSpc>
              <a:spcBef>
                <a:spcPts val="500"/>
              </a:spcBef>
              <a:spcAft>
                <a:spcPts val="0"/>
              </a:spcAft>
              <a:buClr>
                <a:schemeClr val="dk1"/>
              </a:buClr>
              <a:buSzPct val="100000"/>
              <a:buChar char="•"/>
            </a:pPr>
            <a:r>
              <a:rPr lang="en-GB" sz="2000" dirty="0"/>
              <a:t>What do the rules say?</a:t>
            </a:r>
          </a:p>
          <a:p>
            <a:pPr marL="685800" lvl="1" indent="-228600" algn="l" rtl="0">
              <a:lnSpc>
                <a:spcPct val="90000"/>
              </a:lnSpc>
              <a:spcBef>
                <a:spcPts val="500"/>
              </a:spcBef>
              <a:spcAft>
                <a:spcPts val="0"/>
              </a:spcAft>
              <a:buClr>
                <a:schemeClr val="dk1"/>
              </a:buClr>
              <a:buSzPct val="100000"/>
              <a:buChar char="•"/>
            </a:pPr>
            <a:r>
              <a:rPr lang="en-GB" sz="2000" dirty="0"/>
              <a:t>What is the implication of a black card?</a:t>
            </a:r>
          </a:p>
          <a:p>
            <a:pPr marL="228600" lvl="0" indent="-228600" algn="l" rtl="0">
              <a:lnSpc>
                <a:spcPct val="90000"/>
              </a:lnSpc>
              <a:spcBef>
                <a:spcPts val="1000"/>
              </a:spcBef>
              <a:spcAft>
                <a:spcPts val="0"/>
              </a:spcAft>
              <a:buClr>
                <a:schemeClr val="dk1"/>
              </a:buClr>
              <a:buSzPct val="100000"/>
              <a:buChar char="•"/>
            </a:pPr>
            <a:r>
              <a:rPr lang="en-GB" sz="2400" dirty="0"/>
              <a:t>Fencer had been 13 – 9 up and loses 13 – 15</a:t>
            </a:r>
          </a:p>
          <a:p>
            <a:pPr marL="685800" lvl="1" indent="-228600" algn="l" rtl="0">
              <a:lnSpc>
                <a:spcPct val="90000"/>
              </a:lnSpc>
              <a:spcBef>
                <a:spcPts val="500"/>
              </a:spcBef>
              <a:spcAft>
                <a:spcPts val="0"/>
              </a:spcAft>
              <a:buClr>
                <a:schemeClr val="dk1"/>
              </a:buClr>
              <a:buSzPct val="100000"/>
              <a:buChar char="•"/>
            </a:pPr>
            <a:r>
              <a:rPr lang="en-GB" sz="2000" dirty="0"/>
              <a:t>Does your view change?</a:t>
            </a:r>
          </a:p>
          <a:p>
            <a:pPr marL="228600" lvl="0" indent="-228600" algn="l" rtl="0">
              <a:lnSpc>
                <a:spcPct val="90000"/>
              </a:lnSpc>
              <a:spcBef>
                <a:spcPts val="1000"/>
              </a:spcBef>
              <a:spcAft>
                <a:spcPts val="0"/>
              </a:spcAft>
              <a:buClr>
                <a:schemeClr val="dk1"/>
              </a:buClr>
              <a:buSzPct val="100000"/>
              <a:buChar char="•"/>
            </a:pPr>
            <a:r>
              <a:rPr lang="en-GB" sz="2400" dirty="0"/>
              <a:t>Mask was thrown away from anyone, and doesn’t travel</a:t>
            </a:r>
          </a:p>
          <a:p>
            <a:pPr marL="685800" lvl="1" indent="-228600" algn="l" rtl="0">
              <a:lnSpc>
                <a:spcPct val="90000"/>
              </a:lnSpc>
              <a:spcBef>
                <a:spcPts val="500"/>
              </a:spcBef>
              <a:spcAft>
                <a:spcPts val="0"/>
              </a:spcAft>
              <a:buClr>
                <a:schemeClr val="dk1"/>
              </a:buClr>
              <a:buSzPct val="100000"/>
              <a:buChar char="•"/>
            </a:pPr>
            <a:r>
              <a:rPr lang="en-GB" sz="2000" dirty="0"/>
              <a:t>Does your view change?</a:t>
            </a:r>
          </a:p>
          <a:p>
            <a:pPr marL="228600" lvl="0" indent="-228600" algn="l" rtl="0">
              <a:lnSpc>
                <a:spcPct val="90000"/>
              </a:lnSpc>
              <a:spcBef>
                <a:spcPts val="1000"/>
              </a:spcBef>
              <a:spcAft>
                <a:spcPts val="0"/>
              </a:spcAft>
              <a:buClr>
                <a:schemeClr val="dk1"/>
              </a:buClr>
              <a:buSzPct val="100000"/>
              <a:buChar char="•"/>
            </a:pPr>
            <a:r>
              <a:rPr lang="en-GB" sz="2400" dirty="0"/>
              <a:t>Fencer is taking part in a novice competition. It is only their 2</a:t>
            </a:r>
            <a:r>
              <a:rPr lang="en-GB" sz="2400" baseline="30000" dirty="0"/>
              <a:t>nd</a:t>
            </a:r>
            <a:r>
              <a:rPr lang="en-GB" sz="2400" dirty="0"/>
              <a:t> competition and they are 9 years old</a:t>
            </a:r>
          </a:p>
          <a:p>
            <a:pPr marL="685800" lvl="1" indent="-228600" algn="l" rtl="0">
              <a:lnSpc>
                <a:spcPct val="90000"/>
              </a:lnSpc>
              <a:spcBef>
                <a:spcPts val="500"/>
              </a:spcBef>
              <a:spcAft>
                <a:spcPts val="0"/>
              </a:spcAft>
              <a:buClr>
                <a:schemeClr val="dk1"/>
              </a:buClr>
              <a:buSzPct val="100000"/>
              <a:buChar char="•"/>
            </a:pPr>
            <a:r>
              <a:rPr lang="en-GB" sz="2000" dirty="0"/>
              <a:t>Does your view change?</a:t>
            </a:r>
          </a:p>
        </p:txBody>
      </p:sp>
      <p:sp>
        <p:nvSpPr>
          <p:cNvPr id="330" name="Google Shape;330;p11"/>
          <p:cNvSpPr/>
          <p:nvPr/>
        </p:nvSpPr>
        <p:spPr>
          <a:xfrm>
            <a:off x="441158" y="5290935"/>
            <a:ext cx="11309684" cy="954505"/>
          </a:xfrm>
          <a:prstGeom prst="leftRightArrow">
            <a:avLst>
              <a:gd name="adj1" fmla="val 50000"/>
              <a:gd name="adj2" fmla="val 50000"/>
            </a:avLst>
          </a:prstGeom>
          <a:gradFill>
            <a:gsLst>
              <a:gs pos="0">
                <a:srgbClr val="C00000"/>
              </a:gs>
              <a:gs pos="2000">
                <a:srgbClr val="C00000"/>
              </a:gs>
              <a:gs pos="52999">
                <a:srgbClr val="FFC000"/>
              </a:gs>
              <a:gs pos="97000">
                <a:srgbClr val="00B050"/>
              </a:gs>
              <a:gs pos="100000">
                <a:srgbClr val="00B050"/>
              </a:gs>
            </a:gsLst>
            <a:lin ang="108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1" name="Google Shape;331;p11"/>
          <p:cNvSpPr txBox="1"/>
          <p:nvPr/>
        </p:nvSpPr>
        <p:spPr>
          <a:xfrm>
            <a:off x="549444" y="5526805"/>
            <a:ext cx="111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Ignore</a:t>
            </a:r>
            <a:endParaRPr sz="1400" b="0" i="0" u="none" strike="noStrike" cap="none" dirty="0">
              <a:solidFill>
                <a:srgbClr val="000000"/>
              </a:solidFill>
              <a:latin typeface="Arial"/>
              <a:ea typeface="Arial"/>
              <a:cs typeface="Arial"/>
              <a:sym typeface="Arial"/>
            </a:endParaRPr>
          </a:p>
        </p:txBody>
      </p:sp>
      <p:sp>
        <p:nvSpPr>
          <p:cNvPr id="332" name="Google Shape;332;p11"/>
          <p:cNvSpPr txBox="1"/>
          <p:nvPr/>
        </p:nvSpPr>
        <p:spPr>
          <a:xfrm>
            <a:off x="2225844" y="5537354"/>
            <a:ext cx="281137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Verbal de-escalation</a:t>
            </a:r>
            <a:endParaRPr sz="1400" b="0" i="0" u="none" strike="noStrike" cap="none">
              <a:solidFill>
                <a:srgbClr val="000000"/>
              </a:solidFill>
              <a:latin typeface="Arial"/>
              <a:ea typeface="Arial"/>
              <a:cs typeface="Arial"/>
              <a:sym typeface="Arial"/>
            </a:endParaRPr>
          </a:p>
        </p:txBody>
      </p:sp>
      <p:sp>
        <p:nvSpPr>
          <p:cNvPr id="333" name="Google Shape;333;p11"/>
          <p:cNvSpPr txBox="1"/>
          <p:nvPr/>
        </p:nvSpPr>
        <p:spPr>
          <a:xfrm>
            <a:off x="6062516" y="5526805"/>
            <a:ext cx="12512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Card</a:t>
            </a:r>
            <a:endParaRPr sz="1400" b="0" i="0" u="none" strike="noStrike" cap="none" dirty="0">
              <a:solidFill>
                <a:srgbClr val="000000"/>
              </a:solidFill>
              <a:latin typeface="Arial"/>
              <a:ea typeface="Arial"/>
              <a:cs typeface="Arial"/>
              <a:sym typeface="Arial"/>
            </a:endParaRPr>
          </a:p>
        </p:txBody>
      </p:sp>
      <p:sp>
        <p:nvSpPr>
          <p:cNvPr id="334" name="Google Shape;334;p11"/>
          <p:cNvSpPr txBox="1"/>
          <p:nvPr/>
        </p:nvSpPr>
        <p:spPr>
          <a:xfrm>
            <a:off x="7883371" y="5537355"/>
            <a:ext cx="426451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Call DT      			Police</a:t>
            </a:r>
            <a:endParaRPr sz="1400" b="0" i="0" u="none" strike="noStrike" cap="none" dirty="0">
              <a:solidFill>
                <a:srgbClr val="000000"/>
              </a:solidFill>
              <a:latin typeface="Arial"/>
              <a:ea typeface="Arial"/>
              <a:cs typeface="Arial"/>
              <a:sym typeface="Arial"/>
            </a:endParaRPr>
          </a:p>
        </p:txBody>
      </p:sp>
      <p:sp>
        <p:nvSpPr>
          <p:cNvPr id="2" name="Google Shape;335;p11">
            <a:extLst>
              <a:ext uri="{FF2B5EF4-FFF2-40B4-BE49-F238E27FC236}">
                <a16:creationId xmlns:a16="http://schemas.microsoft.com/office/drawing/2014/main" id="{07CC1908-0389-98AF-C5DD-77AA94D04E7D}"/>
              </a:ext>
            </a:extLst>
          </p:cNvPr>
          <p:cNvSpPr txBox="1"/>
          <p:nvPr/>
        </p:nvSpPr>
        <p:spPr>
          <a:xfrm>
            <a:off x="3974062" y="5968581"/>
            <a:ext cx="430483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000" b="1" u="none" strike="noStrike" cap="none" dirty="0">
                <a:solidFill>
                  <a:schemeClr val="dk1"/>
                </a:solidFill>
                <a:latin typeface="Calibri"/>
                <a:ea typeface="Calibri"/>
                <a:cs typeface="Calibri"/>
                <a:sym typeface="Calibri"/>
              </a:rPr>
              <a:t>Call competition safeguarding officer?</a:t>
            </a:r>
            <a:endParaRPr sz="1200" b="1" u="none" strike="noStrike" cap="none" dirty="0">
              <a:solidFill>
                <a:srgbClr val="000000"/>
              </a:solidFill>
              <a:latin typeface="Arial"/>
              <a:ea typeface="Arial"/>
              <a:cs typeface="Arial"/>
              <a:sym typeface="Arial"/>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D52828"/>
              </a:buClr>
              <a:buSzPts val="4400"/>
              <a:buFont typeface="Calibri"/>
              <a:buNone/>
            </a:pPr>
            <a:r>
              <a:rPr lang="en-GB" dirty="0"/>
              <a:t>Scenario 2 - Supporters</a:t>
            </a:r>
            <a:endParaRPr dirty="0"/>
          </a:p>
        </p:txBody>
      </p:sp>
      <p:sp>
        <p:nvSpPr>
          <p:cNvPr id="341" name="Google Shape;341;p12"/>
          <p:cNvSpPr txBox="1">
            <a:spLocks noGrp="1"/>
          </p:cNvSpPr>
          <p:nvPr>
            <p:ph idx="1"/>
          </p:nvPr>
        </p:nvSpPr>
        <p:spPr>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ct val="100000"/>
              <a:buChar char="•"/>
            </a:pPr>
            <a:r>
              <a:rPr lang="en-GB" sz="2400" dirty="0"/>
              <a:t>Club mates are being very vocal in their support for their teammate</a:t>
            </a:r>
            <a:endParaRPr sz="2400" dirty="0"/>
          </a:p>
          <a:p>
            <a:pPr marL="685800" lvl="1" indent="-228600" algn="l" rtl="0">
              <a:lnSpc>
                <a:spcPct val="90000"/>
              </a:lnSpc>
              <a:spcBef>
                <a:spcPts val="500"/>
              </a:spcBef>
              <a:spcAft>
                <a:spcPts val="0"/>
              </a:spcAft>
              <a:buClr>
                <a:schemeClr val="dk1"/>
              </a:buClr>
              <a:buSzPct val="100000"/>
              <a:buChar char="•"/>
            </a:pPr>
            <a:r>
              <a:rPr lang="en-GB" sz="2000" dirty="0"/>
              <a:t>What do the rules say?</a:t>
            </a:r>
            <a:endParaRPr sz="2000" dirty="0"/>
          </a:p>
          <a:p>
            <a:pPr marL="685800" lvl="1" indent="-228600" algn="l" rtl="0">
              <a:lnSpc>
                <a:spcPct val="90000"/>
              </a:lnSpc>
              <a:spcBef>
                <a:spcPts val="500"/>
              </a:spcBef>
              <a:spcAft>
                <a:spcPts val="0"/>
              </a:spcAft>
              <a:buClr>
                <a:schemeClr val="dk1"/>
              </a:buClr>
              <a:buSzPct val="100000"/>
              <a:buChar char="•"/>
            </a:pPr>
            <a:r>
              <a:rPr lang="en-GB" sz="2000" dirty="0"/>
              <a:t>What are the safeguarding implications?</a:t>
            </a:r>
            <a:endParaRPr sz="2000" dirty="0"/>
          </a:p>
          <a:p>
            <a:pPr marL="228600" lvl="0" indent="-228600" algn="l" rtl="0">
              <a:lnSpc>
                <a:spcPct val="90000"/>
              </a:lnSpc>
              <a:spcBef>
                <a:spcPts val="1000"/>
              </a:spcBef>
              <a:spcAft>
                <a:spcPts val="0"/>
              </a:spcAft>
              <a:buClr>
                <a:schemeClr val="dk1"/>
              </a:buClr>
              <a:buSzPct val="100000"/>
              <a:buChar char="•"/>
            </a:pPr>
            <a:r>
              <a:rPr lang="en-GB" sz="2400" dirty="0"/>
              <a:t>The support is becoming quite personal against the opponent</a:t>
            </a:r>
            <a:endParaRPr sz="2400" dirty="0"/>
          </a:p>
          <a:p>
            <a:pPr marL="685800" lvl="1" indent="-228600" algn="l" rtl="0">
              <a:lnSpc>
                <a:spcPct val="90000"/>
              </a:lnSpc>
              <a:spcBef>
                <a:spcPts val="500"/>
              </a:spcBef>
              <a:spcAft>
                <a:spcPts val="0"/>
              </a:spcAft>
              <a:buClr>
                <a:schemeClr val="dk1"/>
              </a:buClr>
              <a:buSzPct val="1000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ct val="100000"/>
              <a:buChar char="•"/>
            </a:pPr>
            <a:r>
              <a:rPr lang="en-GB" sz="2400" dirty="0"/>
              <a:t>The opponent is becoming agitated by the actions of the opposing supporters</a:t>
            </a:r>
            <a:endParaRPr sz="2400" dirty="0"/>
          </a:p>
          <a:p>
            <a:pPr marL="685800" lvl="1" indent="-228600" algn="l" rtl="0">
              <a:lnSpc>
                <a:spcPct val="90000"/>
              </a:lnSpc>
              <a:spcBef>
                <a:spcPts val="500"/>
              </a:spcBef>
              <a:spcAft>
                <a:spcPts val="0"/>
              </a:spcAft>
              <a:buClr>
                <a:schemeClr val="dk1"/>
              </a:buClr>
              <a:buSzPct val="1000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ct val="100000"/>
              <a:buChar char="•"/>
            </a:pPr>
            <a:r>
              <a:rPr lang="en-GB" sz="2400" dirty="0"/>
              <a:t>The coach of the fencer now decides to wade in</a:t>
            </a:r>
            <a:endParaRPr sz="2400" dirty="0"/>
          </a:p>
          <a:p>
            <a:pPr marL="685800" lvl="1" indent="-228600" algn="l" rtl="0">
              <a:lnSpc>
                <a:spcPct val="90000"/>
              </a:lnSpc>
              <a:spcBef>
                <a:spcPts val="500"/>
              </a:spcBef>
              <a:spcAft>
                <a:spcPts val="0"/>
              </a:spcAft>
              <a:buClr>
                <a:schemeClr val="dk1"/>
              </a:buClr>
              <a:buSzPct val="100000"/>
              <a:buChar char="•"/>
            </a:pPr>
            <a:r>
              <a:rPr lang="en-GB" sz="2000" dirty="0"/>
              <a:t>Does your view change?</a:t>
            </a:r>
          </a:p>
          <a:p>
            <a:pPr marL="228600" indent="-228600">
              <a:spcBef>
                <a:spcPts val="1000"/>
              </a:spcBef>
              <a:spcAft>
                <a:spcPts val="0"/>
              </a:spcAft>
              <a:buClr>
                <a:schemeClr val="dk1"/>
              </a:buClr>
              <a:buFont typeface="Calibri" panose="020F0502020204030204" pitchFamily="34" charset="0"/>
              <a:buChar char="•"/>
            </a:pPr>
            <a:r>
              <a:rPr lang="en-GB" sz="2400" dirty="0"/>
              <a:t>A supporter follows the referee to the toilets after the match and verbally threatens them</a:t>
            </a:r>
          </a:p>
          <a:p>
            <a:pPr marL="685800" lvl="1" indent="-228600">
              <a:lnSpc>
                <a:spcPct val="100000"/>
              </a:lnSpc>
              <a:spcBef>
                <a:spcPts val="500"/>
              </a:spcBef>
              <a:spcAft>
                <a:spcPts val="0"/>
              </a:spcAft>
              <a:buClr>
                <a:schemeClr val="dk1"/>
              </a:buClr>
              <a:buSzPct val="100000"/>
              <a:buFont typeface="Calibri" pitchFamily="34" charset="0"/>
              <a:buChar char="•"/>
            </a:pPr>
            <a:r>
              <a:rPr lang="en-GB" sz="2000" dirty="0"/>
              <a:t>Does your view change?</a:t>
            </a:r>
          </a:p>
          <a:p>
            <a:pPr marL="685800" lvl="1" indent="-87630" algn="l" rtl="0">
              <a:lnSpc>
                <a:spcPct val="90000"/>
              </a:lnSpc>
              <a:spcBef>
                <a:spcPts val="500"/>
              </a:spcBef>
              <a:spcAft>
                <a:spcPts val="0"/>
              </a:spcAft>
              <a:buClr>
                <a:schemeClr val="dk1"/>
              </a:buClr>
              <a:buSzPct val="100000"/>
              <a:buNone/>
            </a:pPr>
            <a:endParaRPr sz="2000" dirty="0"/>
          </a:p>
          <a:p>
            <a:pPr marL="228600" lvl="0" indent="-64135" algn="l" rtl="0">
              <a:lnSpc>
                <a:spcPct val="90000"/>
              </a:lnSpc>
              <a:spcBef>
                <a:spcPts val="1000"/>
              </a:spcBef>
              <a:spcAft>
                <a:spcPts val="0"/>
              </a:spcAft>
              <a:buClr>
                <a:schemeClr val="dk1"/>
              </a:buClr>
              <a:buSzPct val="100000"/>
              <a:buNone/>
            </a:pPr>
            <a:endParaRPr sz="2400" dirty="0"/>
          </a:p>
          <a:p>
            <a:pPr marL="228600" lvl="0" indent="-64135" algn="l" rtl="0">
              <a:lnSpc>
                <a:spcPct val="90000"/>
              </a:lnSpc>
              <a:spcBef>
                <a:spcPts val="1000"/>
              </a:spcBef>
              <a:spcAft>
                <a:spcPts val="0"/>
              </a:spcAft>
              <a:buClr>
                <a:schemeClr val="dk1"/>
              </a:buClr>
              <a:buSzPct val="100000"/>
              <a:buNone/>
            </a:pPr>
            <a:endParaRPr sz="2400" dirty="0"/>
          </a:p>
          <a:p>
            <a:pPr marL="228600" lvl="0" indent="-64135" algn="l" rtl="0">
              <a:lnSpc>
                <a:spcPct val="90000"/>
              </a:lnSpc>
              <a:spcBef>
                <a:spcPts val="1000"/>
              </a:spcBef>
              <a:spcAft>
                <a:spcPts val="0"/>
              </a:spcAft>
              <a:buClr>
                <a:schemeClr val="dk1"/>
              </a:buClr>
              <a:buSzPct val="100000"/>
              <a:buNone/>
            </a:pPr>
            <a:endParaRPr sz="2400" dirty="0"/>
          </a:p>
        </p:txBody>
      </p:sp>
      <p:sp>
        <p:nvSpPr>
          <p:cNvPr id="2" name="Google Shape;330;p11">
            <a:extLst>
              <a:ext uri="{FF2B5EF4-FFF2-40B4-BE49-F238E27FC236}">
                <a16:creationId xmlns:a16="http://schemas.microsoft.com/office/drawing/2014/main" id="{85775BE5-EC0D-BEC6-43D9-8AA945454AD1}"/>
              </a:ext>
            </a:extLst>
          </p:cNvPr>
          <p:cNvSpPr/>
          <p:nvPr/>
        </p:nvSpPr>
        <p:spPr>
          <a:xfrm>
            <a:off x="441158" y="5290935"/>
            <a:ext cx="11309684" cy="954505"/>
          </a:xfrm>
          <a:prstGeom prst="leftRightArrow">
            <a:avLst>
              <a:gd name="adj1" fmla="val 50000"/>
              <a:gd name="adj2" fmla="val 50000"/>
            </a:avLst>
          </a:prstGeom>
          <a:gradFill>
            <a:gsLst>
              <a:gs pos="0">
                <a:srgbClr val="C00000"/>
              </a:gs>
              <a:gs pos="2000">
                <a:srgbClr val="C00000"/>
              </a:gs>
              <a:gs pos="52999">
                <a:srgbClr val="FFC000"/>
              </a:gs>
              <a:gs pos="97000">
                <a:srgbClr val="00B050"/>
              </a:gs>
              <a:gs pos="100000">
                <a:srgbClr val="00B050"/>
              </a:gs>
            </a:gsLst>
            <a:lin ang="108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 name="Google Shape;331;p11">
            <a:extLst>
              <a:ext uri="{FF2B5EF4-FFF2-40B4-BE49-F238E27FC236}">
                <a16:creationId xmlns:a16="http://schemas.microsoft.com/office/drawing/2014/main" id="{614A628E-123F-D0DD-FE62-7354B7B47D38}"/>
              </a:ext>
            </a:extLst>
          </p:cNvPr>
          <p:cNvSpPr txBox="1"/>
          <p:nvPr/>
        </p:nvSpPr>
        <p:spPr>
          <a:xfrm>
            <a:off x="549444" y="5526805"/>
            <a:ext cx="111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Ignore</a:t>
            </a:r>
            <a:endParaRPr sz="1400" b="0" i="0" u="none" strike="noStrike" cap="none" dirty="0">
              <a:solidFill>
                <a:srgbClr val="000000"/>
              </a:solidFill>
              <a:latin typeface="Arial"/>
              <a:ea typeface="Arial"/>
              <a:cs typeface="Arial"/>
              <a:sym typeface="Arial"/>
            </a:endParaRPr>
          </a:p>
        </p:txBody>
      </p:sp>
      <p:sp>
        <p:nvSpPr>
          <p:cNvPr id="9" name="Google Shape;332;p11">
            <a:extLst>
              <a:ext uri="{FF2B5EF4-FFF2-40B4-BE49-F238E27FC236}">
                <a16:creationId xmlns:a16="http://schemas.microsoft.com/office/drawing/2014/main" id="{49B374AD-3361-8703-AE68-3A5A37A0BC92}"/>
              </a:ext>
            </a:extLst>
          </p:cNvPr>
          <p:cNvSpPr txBox="1"/>
          <p:nvPr/>
        </p:nvSpPr>
        <p:spPr>
          <a:xfrm>
            <a:off x="2225844" y="5537354"/>
            <a:ext cx="281137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Verbal de-escalation</a:t>
            </a:r>
            <a:endParaRPr sz="1400" b="0" i="0" u="none" strike="noStrike" cap="none">
              <a:solidFill>
                <a:srgbClr val="000000"/>
              </a:solidFill>
              <a:latin typeface="Arial"/>
              <a:ea typeface="Arial"/>
              <a:cs typeface="Arial"/>
              <a:sym typeface="Arial"/>
            </a:endParaRPr>
          </a:p>
        </p:txBody>
      </p:sp>
      <p:sp>
        <p:nvSpPr>
          <p:cNvPr id="10" name="Google Shape;333;p11">
            <a:extLst>
              <a:ext uri="{FF2B5EF4-FFF2-40B4-BE49-F238E27FC236}">
                <a16:creationId xmlns:a16="http://schemas.microsoft.com/office/drawing/2014/main" id="{8489A1D3-ED38-AA62-9B56-637A00C7D7E9}"/>
              </a:ext>
            </a:extLst>
          </p:cNvPr>
          <p:cNvSpPr txBox="1"/>
          <p:nvPr/>
        </p:nvSpPr>
        <p:spPr>
          <a:xfrm>
            <a:off x="6062516" y="5526805"/>
            <a:ext cx="12512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Card</a:t>
            </a:r>
            <a:endParaRPr sz="1400" b="0" i="0" u="none" strike="noStrike" cap="none" dirty="0">
              <a:solidFill>
                <a:srgbClr val="000000"/>
              </a:solidFill>
              <a:latin typeface="Arial"/>
              <a:ea typeface="Arial"/>
              <a:cs typeface="Arial"/>
              <a:sym typeface="Arial"/>
            </a:endParaRPr>
          </a:p>
        </p:txBody>
      </p:sp>
      <p:sp>
        <p:nvSpPr>
          <p:cNvPr id="11" name="Google Shape;334;p11">
            <a:extLst>
              <a:ext uri="{FF2B5EF4-FFF2-40B4-BE49-F238E27FC236}">
                <a16:creationId xmlns:a16="http://schemas.microsoft.com/office/drawing/2014/main" id="{B65BF919-E0A6-57EA-66CA-38CE9A3709FB}"/>
              </a:ext>
            </a:extLst>
          </p:cNvPr>
          <p:cNvSpPr txBox="1"/>
          <p:nvPr/>
        </p:nvSpPr>
        <p:spPr>
          <a:xfrm>
            <a:off x="7883371" y="5537355"/>
            <a:ext cx="426451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Call DT      			Police</a:t>
            </a:r>
            <a:endParaRPr sz="1400" b="0" i="0" u="none" strike="noStrike" cap="none" dirty="0">
              <a:solidFill>
                <a:srgbClr val="000000"/>
              </a:solidFill>
              <a:latin typeface="Arial"/>
              <a:ea typeface="Arial"/>
              <a:cs typeface="Arial"/>
              <a:sym typeface="Arial"/>
            </a:endParaRPr>
          </a:p>
        </p:txBody>
      </p:sp>
      <p:sp>
        <p:nvSpPr>
          <p:cNvPr id="4" name="Google Shape;335;p11">
            <a:extLst>
              <a:ext uri="{FF2B5EF4-FFF2-40B4-BE49-F238E27FC236}">
                <a16:creationId xmlns:a16="http://schemas.microsoft.com/office/drawing/2014/main" id="{35D6BC5F-57CA-46A8-175C-6C663A305053}"/>
              </a:ext>
            </a:extLst>
          </p:cNvPr>
          <p:cNvSpPr txBox="1"/>
          <p:nvPr/>
        </p:nvSpPr>
        <p:spPr>
          <a:xfrm>
            <a:off x="3974062" y="5968581"/>
            <a:ext cx="430483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000" b="1" u="none" strike="noStrike" cap="none" dirty="0">
                <a:solidFill>
                  <a:schemeClr val="dk1"/>
                </a:solidFill>
                <a:latin typeface="Calibri"/>
                <a:ea typeface="Calibri"/>
                <a:cs typeface="Calibri"/>
                <a:sym typeface="Calibri"/>
              </a:rPr>
              <a:t>Call competition safeguarding officer?</a:t>
            </a:r>
            <a:endParaRPr sz="1200" b="1" u="none" strike="noStrike" cap="none" dirty="0">
              <a:solidFill>
                <a:srgbClr val="000000"/>
              </a:solidFill>
              <a:latin typeface="Arial"/>
              <a:ea typeface="Arial"/>
              <a:cs typeface="Arial"/>
              <a:sym typeface="Arial"/>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13"/>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D52828"/>
              </a:buClr>
              <a:buSzPts val="4400"/>
              <a:buFont typeface="Calibri"/>
              <a:buNone/>
            </a:pPr>
            <a:r>
              <a:rPr lang="en-GB" dirty="0"/>
              <a:t>Scenario 3 – Verbally Aggressive Fencer </a:t>
            </a:r>
            <a:endParaRPr dirty="0"/>
          </a:p>
        </p:txBody>
      </p:sp>
      <p:sp>
        <p:nvSpPr>
          <p:cNvPr id="353" name="Google Shape;353;p13"/>
          <p:cNvSpPr txBox="1">
            <a:spLocks noGrp="1"/>
          </p:cNvSpPr>
          <p:nvPr>
            <p:ph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sz="2400" dirty="0"/>
              <a:t>A fencer is repeatedly shouting and arguing on the piste</a:t>
            </a:r>
            <a:endParaRPr sz="2400" dirty="0"/>
          </a:p>
          <a:p>
            <a:pPr marL="685800" lvl="1" indent="-228600" algn="l" rtl="0">
              <a:lnSpc>
                <a:spcPct val="90000"/>
              </a:lnSpc>
              <a:spcBef>
                <a:spcPts val="500"/>
              </a:spcBef>
              <a:spcAft>
                <a:spcPts val="0"/>
              </a:spcAft>
              <a:buClr>
                <a:schemeClr val="dk1"/>
              </a:buClr>
              <a:buSzPts val="2400"/>
              <a:buChar char="•"/>
            </a:pPr>
            <a:r>
              <a:rPr lang="en-GB" sz="2000" dirty="0"/>
              <a:t>What should we do?</a:t>
            </a:r>
            <a:endParaRPr sz="2000" dirty="0"/>
          </a:p>
          <a:p>
            <a:pPr marL="685800" lvl="1" indent="-228600" algn="l" rtl="0">
              <a:lnSpc>
                <a:spcPct val="90000"/>
              </a:lnSpc>
              <a:spcBef>
                <a:spcPts val="500"/>
              </a:spcBef>
              <a:spcAft>
                <a:spcPts val="0"/>
              </a:spcAft>
              <a:buClr>
                <a:schemeClr val="dk1"/>
              </a:buClr>
              <a:buSzPts val="2400"/>
              <a:buChar char="•"/>
            </a:pPr>
            <a:r>
              <a:rPr lang="en-GB" sz="2000" dirty="0"/>
              <a:t>Are there any safeguarding implications?</a:t>
            </a:r>
            <a:endParaRPr sz="2000" dirty="0"/>
          </a:p>
          <a:p>
            <a:pPr marL="228600" lvl="0" indent="-228600" algn="l" rtl="0">
              <a:lnSpc>
                <a:spcPct val="90000"/>
              </a:lnSpc>
              <a:spcBef>
                <a:spcPts val="1000"/>
              </a:spcBef>
              <a:spcAft>
                <a:spcPts val="0"/>
              </a:spcAft>
              <a:buClr>
                <a:schemeClr val="dk1"/>
              </a:buClr>
              <a:buSzPts val="2800"/>
              <a:buChar char="•"/>
            </a:pPr>
            <a:r>
              <a:rPr lang="en-GB" sz="2400" dirty="0"/>
              <a:t>The fencer happens to have a hidden disability and is suffering from domestic abuse</a:t>
            </a:r>
            <a:endParaRPr sz="2400" dirty="0"/>
          </a:p>
          <a:p>
            <a:pPr marL="685800" lvl="1" indent="-228600" algn="l" rtl="0">
              <a:lnSpc>
                <a:spcPct val="90000"/>
              </a:lnSpc>
              <a:spcBef>
                <a:spcPts val="500"/>
              </a:spcBef>
              <a:spcAft>
                <a:spcPts val="0"/>
              </a:spcAft>
              <a:buClr>
                <a:schemeClr val="dk1"/>
              </a:buClr>
              <a:buSzPts val="2400"/>
              <a:buChar char="•"/>
            </a:pPr>
            <a:r>
              <a:rPr lang="en-GB" sz="2000" dirty="0"/>
              <a:t>What are they likely to feel in this situation?</a:t>
            </a:r>
            <a:endParaRPr sz="2000" dirty="0"/>
          </a:p>
          <a:p>
            <a:pPr marL="685800" lvl="1" indent="-228600" algn="l" rtl="0">
              <a:lnSpc>
                <a:spcPct val="90000"/>
              </a:lnSpc>
              <a:spcBef>
                <a:spcPts val="500"/>
              </a:spcBef>
              <a:spcAft>
                <a:spcPts val="0"/>
              </a:spcAft>
              <a:buClr>
                <a:schemeClr val="dk1"/>
              </a:buClr>
              <a:buSzPts val="24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ts val="2800"/>
              <a:buChar char="•"/>
            </a:pPr>
            <a:r>
              <a:rPr lang="en-GB" sz="2400" dirty="0"/>
              <a:t>Their opponent is visibly shaking and seems unwilling to fence</a:t>
            </a:r>
            <a:endParaRPr sz="2400" dirty="0"/>
          </a:p>
          <a:p>
            <a:pPr marL="685800" lvl="1" indent="-228600" algn="l" rtl="0">
              <a:lnSpc>
                <a:spcPct val="90000"/>
              </a:lnSpc>
              <a:spcBef>
                <a:spcPts val="500"/>
              </a:spcBef>
              <a:spcAft>
                <a:spcPts val="0"/>
              </a:spcAft>
              <a:buClr>
                <a:schemeClr val="dk1"/>
              </a:buClr>
              <a:buSzPts val="2400"/>
              <a:buChar char="•"/>
            </a:pPr>
            <a:r>
              <a:rPr lang="en-GB" sz="2000" dirty="0"/>
              <a:t>Does your view change?</a:t>
            </a:r>
            <a:endParaRPr sz="2000" dirty="0"/>
          </a:p>
          <a:p>
            <a:pPr marL="685800" lvl="1" indent="-228600" algn="l" rtl="0">
              <a:lnSpc>
                <a:spcPct val="90000"/>
              </a:lnSpc>
              <a:spcBef>
                <a:spcPts val="500"/>
              </a:spcBef>
              <a:spcAft>
                <a:spcPts val="0"/>
              </a:spcAft>
              <a:buClr>
                <a:schemeClr val="dk1"/>
              </a:buClr>
              <a:buSzPts val="2400"/>
              <a:buChar char="•"/>
            </a:pPr>
            <a:r>
              <a:rPr lang="en-GB" sz="2000" dirty="0"/>
              <a:t>How do we support the opponent? </a:t>
            </a:r>
          </a:p>
          <a:p>
            <a:pPr marL="228600" indent="-228600">
              <a:spcBef>
                <a:spcPts val="1000"/>
              </a:spcBef>
              <a:spcAft>
                <a:spcPts val="0"/>
              </a:spcAft>
              <a:buClr>
                <a:schemeClr val="dk1"/>
              </a:buClr>
              <a:buSzPts val="2800"/>
              <a:buFont typeface="Calibri" panose="020F0502020204030204" pitchFamily="34" charset="0"/>
              <a:buChar char="•"/>
            </a:pPr>
            <a:r>
              <a:rPr lang="en-GB" sz="2400" dirty="0"/>
              <a:t>The fencer is repeatedly doing this at multiple events</a:t>
            </a:r>
            <a:endParaRPr sz="2400" dirty="0"/>
          </a:p>
          <a:p>
            <a:pPr marL="228600" lvl="0" indent="-50800" algn="l" rtl="0">
              <a:lnSpc>
                <a:spcPct val="90000"/>
              </a:lnSpc>
              <a:spcBef>
                <a:spcPts val="1000"/>
              </a:spcBef>
              <a:spcAft>
                <a:spcPts val="0"/>
              </a:spcAft>
              <a:buClr>
                <a:schemeClr val="dk1"/>
              </a:buClr>
              <a:buSzPts val="2800"/>
              <a:buNone/>
            </a:pPr>
            <a:endParaRPr sz="2400" dirty="0"/>
          </a:p>
          <a:p>
            <a:pPr marL="228600" lvl="0" indent="-50800" algn="l" rtl="0">
              <a:lnSpc>
                <a:spcPct val="90000"/>
              </a:lnSpc>
              <a:spcBef>
                <a:spcPts val="1000"/>
              </a:spcBef>
              <a:spcAft>
                <a:spcPts val="0"/>
              </a:spcAft>
              <a:buClr>
                <a:schemeClr val="dk1"/>
              </a:buClr>
              <a:buSzPts val="2800"/>
              <a:buNone/>
            </a:pPr>
            <a:endParaRPr sz="2400" dirty="0"/>
          </a:p>
        </p:txBody>
      </p:sp>
      <p:sp>
        <p:nvSpPr>
          <p:cNvPr id="2" name="Google Shape;330;p11">
            <a:extLst>
              <a:ext uri="{FF2B5EF4-FFF2-40B4-BE49-F238E27FC236}">
                <a16:creationId xmlns:a16="http://schemas.microsoft.com/office/drawing/2014/main" id="{768C663C-FD06-4286-B17A-B15BFF62DD1D}"/>
              </a:ext>
            </a:extLst>
          </p:cNvPr>
          <p:cNvSpPr/>
          <p:nvPr/>
        </p:nvSpPr>
        <p:spPr>
          <a:xfrm>
            <a:off x="441158" y="5290935"/>
            <a:ext cx="11309684" cy="954505"/>
          </a:xfrm>
          <a:prstGeom prst="leftRightArrow">
            <a:avLst>
              <a:gd name="adj1" fmla="val 50000"/>
              <a:gd name="adj2" fmla="val 50000"/>
            </a:avLst>
          </a:prstGeom>
          <a:gradFill>
            <a:gsLst>
              <a:gs pos="0">
                <a:srgbClr val="C00000"/>
              </a:gs>
              <a:gs pos="2000">
                <a:srgbClr val="C00000"/>
              </a:gs>
              <a:gs pos="52999">
                <a:srgbClr val="FFC000"/>
              </a:gs>
              <a:gs pos="97000">
                <a:srgbClr val="00B050"/>
              </a:gs>
              <a:gs pos="100000">
                <a:srgbClr val="00B050"/>
              </a:gs>
            </a:gsLst>
            <a:lin ang="108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331;p11">
            <a:extLst>
              <a:ext uri="{FF2B5EF4-FFF2-40B4-BE49-F238E27FC236}">
                <a16:creationId xmlns:a16="http://schemas.microsoft.com/office/drawing/2014/main" id="{06D08B60-A26B-27A0-37B5-AA35F6BE2CEE}"/>
              </a:ext>
            </a:extLst>
          </p:cNvPr>
          <p:cNvSpPr txBox="1"/>
          <p:nvPr/>
        </p:nvSpPr>
        <p:spPr>
          <a:xfrm>
            <a:off x="549444" y="5526805"/>
            <a:ext cx="111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Ignore</a:t>
            </a:r>
            <a:endParaRPr sz="1400" b="0" i="0" u="none" strike="noStrike" cap="none" dirty="0">
              <a:solidFill>
                <a:srgbClr val="000000"/>
              </a:solidFill>
              <a:latin typeface="Arial"/>
              <a:ea typeface="Arial"/>
              <a:cs typeface="Arial"/>
              <a:sym typeface="Arial"/>
            </a:endParaRPr>
          </a:p>
        </p:txBody>
      </p:sp>
      <p:sp>
        <p:nvSpPr>
          <p:cNvPr id="5" name="Google Shape;332;p11">
            <a:extLst>
              <a:ext uri="{FF2B5EF4-FFF2-40B4-BE49-F238E27FC236}">
                <a16:creationId xmlns:a16="http://schemas.microsoft.com/office/drawing/2014/main" id="{5696B745-3593-257D-EA7F-48B7ACB9CF1A}"/>
              </a:ext>
            </a:extLst>
          </p:cNvPr>
          <p:cNvSpPr txBox="1"/>
          <p:nvPr/>
        </p:nvSpPr>
        <p:spPr>
          <a:xfrm>
            <a:off x="2225844" y="5537354"/>
            <a:ext cx="281137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Verbal de-escalation</a:t>
            </a:r>
            <a:endParaRPr sz="1400" b="0" i="0" u="none" strike="noStrike" cap="none">
              <a:solidFill>
                <a:srgbClr val="000000"/>
              </a:solidFill>
              <a:latin typeface="Arial"/>
              <a:ea typeface="Arial"/>
              <a:cs typeface="Arial"/>
              <a:sym typeface="Arial"/>
            </a:endParaRPr>
          </a:p>
        </p:txBody>
      </p:sp>
      <p:sp>
        <p:nvSpPr>
          <p:cNvPr id="6" name="Google Shape;333;p11">
            <a:extLst>
              <a:ext uri="{FF2B5EF4-FFF2-40B4-BE49-F238E27FC236}">
                <a16:creationId xmlns:a16="http://schemas.microsoft.com/office/drawing/2014/main" id="{CB7902F4-C485-09FD-9B23-A5FC1AE690CD}"/>
              </a:ext>
            </a:extLst>
          </p:cNvPr>
          <p:cNvSpPr txBox="1"/>
          <p:nvPr/>
        </p:nvSpPr>
        <p:spPr>
          <a:xfrm>
            <a:off x="6062516" y="5526805"/>
            <a:ext cx="12512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Card</a:t>
            </a:r>
            <a:endParaRPr sz="1400" b="0" i="0" u="none" strike="noStrike" cap="none" dirty="0">
              <a:solidFill>
                <a:srgbClr val="000000"/>
              </a:solidFill>
              <a:latin typeface="Arial"/>
              <a:ea typeface="Arial"/>
              <a:cs typeface="Arial"/>
              <a:sym typeface="Arial"/>
            </a:endParaRPr>
          </a:p>
        </p:txBody>
      </p:sp>
      <p:sp>
        <p:nvSpPr>
          <p:cNvPr id="7" name="Google Shape;334;p11">
            <a:extLst>
              <a:ext uri="{FF2B5EF4-FFF2-40B4-BE49-F238E27FC236}">
                <a16:creationId xmlns:a16="http://schemas.microsoft.com/office/drawing/2014/main" id="{BB15187B-2E5F-140A-3DD2-FC8C098E9803}"/>
              </a:ext>
            </a:extLst>
          </p:cNvPr>
          <p:cNvSpPr txBox="1"/>
          <p:nvPr/>
        </p:nvSpPr>
        <p:spPr>
          <a:xfrm>
            <a:off x="7883371" y="5537355"/>
            <a:ext cx="426451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Call DT      			Police</a:t>
            </a:r>
            <a:endParaRPr sz="1400" b="0" i="0" u="none" strike="noStrike" cap="none" dirty="0">
              <a:solidFill>
                <a:srgbClr val="000000"/>
              </a:solidFill>
              <a:latin typeface="Arial"/>
              <a:ea typeface="Arial"/>
              <a:cs typeface="Arial"/>
              <a:sym typeface="Arial"/>
            </a:endParaRPr>
          </a:p>
        </p:txBody>
      </p:sp>
      <p:sp>
        <p:nvSpPr>
          <p:cNvPr id="8" name="Google Shape;335;p11">
            <a:extLst>
              <a:ext uri="{FF2B5EF4-FFF2-40B4-BE49-F238E27FC236}">
                <a16:creationId xmlns:a16="http://schemas.microsoft.com/office/drawing/2014/main" id="{624E334C-4F19-9BBA-A245-7235BA57B43B}"/>
              </a:ext>
            </a:extLst>
          </p:cNvPr>
          <p:cNvSpPr txBox="1"/>
          <p:nvPr/>
        </p:nvSpPr>
        <p:spPr>
          <a:xfrm>
            <a:off x="3974062" y="5968581"/>
            <a:ext cx="430483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000" b="1" u="none" strike="noStrike" cap="none" dirty="0">
                <a:solidFill>
                  <a:schemeClr val="dk1"/>
                </a:solidFill>
                <a:latin typeface="Calibri"/>
                <a:ea typeface="Calibri"/>
                <a:cs typeface="Calibri"/>
                <a:sym typeface="Calibri"/>
              </a:rPr>
              <a:t>Call competition safeguarding officer?</a:t>
            </a:r>
            <a:endParaRPr sz="1200" b="1" u="none" strike="noStrike" cap="none" dirty="0">
              <a:solidFill>
                <a:srgbClr val="000000"/>
              </a:solidFill>
              <a:latin typeface="Arial"/>
              <a:ea typeface="Arial"/>
              <a:cs typeface="Arial"/>
              <a:sym typeface="Arial"/>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5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14"/>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D52828"/>
              </a:buClr>
              <a:buSzPts val="4400"/>
              <a:buFont typeface="Calibri"/>
              <a:buNone/>
            </a:pPr>
            <a:r>
              <a:rPr lang="en-GB" dirty="0"/>
              <a:t>Scenario 4 – Protecting Referees</a:t>
            </a:r>
            <a:endParaRPr dirty="0"/>
          </a:p>
        </p:txBody>
      </p:sp>
      <p:sp>
        <p:nvSpPr>
          <p:cNvPr id="365" name="Google Shape;365;p14"/>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GB" sz="2400" dirty="0"/>
              <a:t>A coach is shouting at one of your fellow referees, what should we do?</a:t>
            </a:r>
            <a:endParaRPr sz="2400" dirty="0"/>
          </a:p>
          <a:p>
            <a:pPr marL="685800" lvl="1" indent="-228600" algn="l" rtl="0">
              <a:lnSpc>
                <a:spcPct val="90000"/>
              </a:lnSpc>
              <a:spcBef>
                <a:spcPts val="500"/>
              </a:spcBef>
              <a:spcAft>
                <a:spcPts val="0"/>
              </a:spcAft>
              <a:buClr>
                <a:schemeClr val="dk1"/>
              </a:buClr>
              <a:buSzPts val="2400"/>
              <a:buChar char="•"/>
            </a:pPr>
            <a:r>
              <a:rPr lang="en-GB" sz="2000" dirty="0"/>
              <a:t>What would help their development?</a:t>
            </a:r>
            <a:endParaRPr sz="2000" dirty="0"/>
          </a:p>
          <a:p>
            <a:pPr marL="228600" lvl="0" indent="-228600" algn="l" rtl="0">
              <a:lnSpc>
                <a:spcPct val="90000"/>
              </a:lnSpc>
              <a:spcBef>
                <a:spcPts val="1000"/>
              </a:spcBef>
              <a:spcAft>
                <a:spcPts val="0"/>
              </a:spcAft>
              <a:buClr>
                <a:schemeClr val="dk1"/>
              </a:buClr>
              <a:buSzPts val="2800"/>
              <a:buChar char="•"/>
            </a:pPr>
            <a:r>
              <a:rPr lang="en-GB" sz="2400" dirty="0"/>
              <a:t>The crowd begin to join in and start shouting at the referee.</a:t>
            </a:r>
            <a:endParaRPr sz="2400" dirty="0"/>
          </a:p>
          <a:p>
            <a:pPr marL="685800" lvl="1" indent="-228600" algn="l" rtl="0">
              <a:lnSpc>
                <a:spcPct val="90000"/>
              </a:lnSpc>
              <a:spcBef>
                <a:spcPts val="500"/>
              </a:spcBef>
              <a:spcAft>
                <a:spcPts val="0"/>
              </a:spcAft>
              <a:buClr>
                <a:schemeClr val="dk1"/>
              </a:buClr>
              <a:buSzPts val="24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ts val="2800"/>
              <a:buChar char="•"/>
            </a:pPr>
            <a:r>
              <a:rPr lang="en-GB" sz="2400" dirty="0"/>
              <a:t>That referee is reduced to tears</a:t>
            </a:r>
            <a:endParaRPr sz="2400" dirty="0"/>
          </a:p>
          <a:p>
            <a:pPr marL="685800" lvl="1" indent="-228600" algn="l" rtl="0">
              <a:lnSpc>
                <a:spcPct val="90000"/>
              </a:lnSpc>
              <a:spcBef>
                <a:spcPts val="500"/>
              </a:spcBef>
              <a:spcAft>
                <a:spcPts val="0"/>
              </a:spcAft>
              <a:buClr>
                <a:schemeClr val="dk1"/>
              </a:buClr>
              <a:buSzPts val="24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ts val="2800"/>
              <a:buChar char="•"/>
            </a:pPr>
            <a:r>
              <a:rPr lang="en-GB" sz="2400" dirty="0"/>
              <a:t>That referee is under 18</a:t>
            </a:r>
            <a:endParaRPr sz="2400" dirty="0"/>
          </a:p>
          <a:p>
            <a:pPr marL="685800" lvl="1" indent="-228600" algn="l" rtl="0">
              <a:lnSpc>
                <a:spcPct val="90000"/>
              </a:lnSpc>
              <a:spcBef>
                <a:spcPts val="500"/>
              </a:spcBef>
              <a:spcAft>
                <a:spcPts val="0"/>
              </a:spcAft>
              <a:buClr>
                <a:schemeClr val="dk1"/>
              </a:buClr>
              <a:buSzPts val="2400"/>
              <a:buChar char="•"/>
            </a:pPr>
            <a:r>
              <a:rPr lang="en-GB" sz="2000" dirty="0"/>
              <a:t>Does your view change?</a:t>
            </a:r>
            <a:endParaRPr sz="2000" dirty="0"/>
          </a:p>
          <a:p>
            <a:pPr marL="228600" lvl="0" indent="-228600" algn="l" rtl="0">
              <a:lnSpc>
                <a:spcPct val="90000"/>
              </a:lnSpc>
              <a:spcBef>
                <a:spcPts val="1000"/>
              </a:spcBef>
              <a:spcAft>
                <a:spcPts val="0"/>
              </a:spcAft>
              <a:buClr>
                <a:schemeClr val="dk1"/>
              </a:buClr>
              <a:buSzPts val="2800"/>
              <a:buChar char="•"/>
            </a:pPr>
            <a:r>
              <a:rPr lang="en-GB" sz="2400" dirty="0"/>
              <a:t>What should we do if another referee is making poor calls?</a:t>
            </a:r>
            <a:endParaRPr sz="2400" dirty="0"/>
          </a:p>
          <a:p>
            <a:pPr marL="228600" lvl="0" indent="-50800" algn="l" rtl="0">
              <a:lnSpc>
                <a:spcPct val="90000"/>
              </a:lnSpc>
              <a:spcBef>
                <a:spcPts val="1000"/>
              </a:spcBef>
              <a:spcAft>
                <a:spcPts val="0"/>
              </a:spcAft>
              <a:buClr>
                <a:schemeClr val="dk1"/>
              </a:buClr>
              <a:buSzPts val="2800"/>
              <a:buNone/>
            </a:pPr>
            <a:endParaRPr sz="2400" dirty="0"/>
          </a:p>
          <a:p>
            <a:pPr marL="228600" lvl="0" indent="-50800" algn="l" rtl="0">
              <a:lnSpc>
                <a:spcPct val="90000"/>
              </a:lnSpc>
              <a:spcBef>
                <a:spcPts val="1000"/>
              </a:spcBef>
              <a:spcAft>
                <a:spcPts val="0"/>
              </a:spcAft>
              <a:buClr>
                <a:schemeClr val="dk1"/>
              </a:buClr>
              <a:buSzPts val="2800"/>
              <a:buNone/>
            </a:pPr>
            <a:endParaRPr sz="2400" dirty="0"/>
          </a:p>
        </p:txBody>
      </p:sp>
      <p:sp>
        <p:nvSpPr>
          <p:cNvPr id="2" name="Google Shape;330;p11">
            <a:extLst>
              <a:ext uri="{FF2B5EF4-FFF2-40B4-BE49-F238E27FC236}">
                <a16:creationId xmlns:a16="http://schemas.microsoft.com/office/drawing/2014/main" id="{A5B1EE2F-ED8F-EC6E-BBC3-2178F14F2941}"/>
              </a:ext>
            </a:extLst>
          </p:cNvPr>
          <p:cNvSpPr/>
          <p:nvPr/>
        </p:nvSpPr>
        <p:spPr>
          <a:xfrm>
            <a:off x="441158" y="5290935"/>
            <a:ext cx="11309684" cy="954505"/>
          </a:xfrm>
          <a:prstGeom prst="leftRightArrow">
            <a:avLst>
              <a:gd name="adj1" fmla="val 50000"/>
              <a:gd name="adj2" fmla="val 50000"/>
            </a:avLst>
          </a:prstGeom>
          <a:gradFill>
            <a:gsLst>
              <a:gs pos="0">
                <a:srgbClr val="C00000"/>
              </a:gs>
              <a:gs pos="2000">
                <a:srgbClr val="C00000"/>
              </a:gs>
              <a:gs pos="52999">
                <a:srgbClr val="FFC000"/>
              </a:gs>
              <a:gs pos="97000">
                <a:srgbClr val="00B050"/>
              </a:gs>
              <a:gs pos="100000">
                <a:srgbClr val="00B050"/>
              </a:gs>
            </a:gsLst>
            <a:lin ang="108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331;p11">
            <a:extLst>
              <a:ext uri="{FF2B5EF4-FFF2-40B4-BE49-F238E27FC236}">
                <a16:creationId xmlns:a16="http://schemas.microsoft.com/office/drawing/2014/main" id="{62CF4EE6-D23E-8EEE-6363-DA5C4D3D7B08}"/>
              </a:ext>
            </a:extLst>
          </p:cNvPr>
          <p:cNvSpPr txBox="1"/>
          <p:nvPr/>
        </p:nvSpPr>
        <p:spPr>
          <a:xfrm>
            <a:off x="549444" y="5526805"/>
            <a:ext cx="111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Ignore</a:t>
            </a:r>
            <a:endParaRPr sz="1400" b="0" i="0" u="none" strike="noStrike" cap="none" dirty="0">
              <a:solidFill>
                <a:srgbClr val="000000"/>
              </a:solidFill>
              <a:latin typeface="Arial"/>
              <a:ea typeface="Arial"/>
              <a:cs typeface="Arial"/>
              <a:sym typeface="Arial"/>
            </a:endParaRPr>
          </a:p>
        </p:txBody>
      </p:sp>
      <p:sp>
        <p:nvSpPr>
          <p:cNvPr id="5" name="Google Shape;332;p11">
            <a:extLst>
              <a:ext uri="{FF2B5EF4-FFF2-40B4-BE49-F238E27FC236}">
                <a16:creationId xmlns:a16="http://schemas.microsoft.com/office/drawing/2014/main" id="{9F4FB0A5-B5E8-76A1-2CBF-37EE81C1135F}"/>
              </a:ext>
            </a:extLst>
          </p:cNvPr>
          <p:cNvSpPr txBox="1"/>
          <p:nvPr/>
        </p:nvSpPr>
        <p:spPr>
          <a:xfrm>
            <a:off x="2225844" y="5537354"/>
            <a:ext cx="281137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Verbal de-escalation</a:t>
            </a:r>
            <a:endParaRPr sz="1400" b="0" i="0" u="none" strike="noStrike" cap="none">
              <a:solidFill>
                <a:srgbClr val="000000"/>
              </a:solidFill>
              <a:latin typeface="Arial"/>
              <a:ea typeface="Arial"/>
              <a:cs typeface="Arial"/>
              <a:sym typeface="Arial"/>
            </a:endParaRPr>
          </a:p>
        </p:txBody>
      </p:sp>
      <p:sp>
        <p:nvSpPr>
          <p:cNvPr id="6" name="Google Shape;333;p11">
            <a:extLst>
              <a:ext uri="{FF2B5EF4-FFF2-40B4-BE49-F238E27FC236}">
                <a16:creationId xmlns:a16="http://schemas.microsoft.com/office/drawing/2014/main" id="{033792F0-5838-5E6D-FAA7-CABB62C7A6BB}"/>
              </a:ext>
            </a:extLst>
          </p:cNvPr>
          <p:cNvSpPr txBox="1"/>
          <p:nvPr/>
        </p:nvSpPr>
        <p:spPr>
          <a:xfrm>
            <a:off x="6062516" y="5526805"/>
            <a:ext cx="12512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Card</a:t>
            </a:r>
            <a:endParaRPr sz="1400" b="0" i="0" u="none" strike="noStrike" cap="none" dirty="0">
              <a:solidFill>
                <a:srgbClr val="000000"/>
              </a:solidFill>
              <a:latin typeface="Arial"/>
              <a:ea typeface="Arial"/>
              <a:cs typeface="Arial"/>
              <a:sym typeface="Arial"/>
            </a:endParaRPr>
          </a:p>
        </p:txBody>
      </p:sp>
      <p:sp>
        <p:nvSpPr>
          <p:cNvPr id="7" name="Google Shape;334;p11">
            <a:extLst>
              <a:ext uri="{FF2B5EF4-FFF2-40B4-BE49-F238E27FC236}">
                <a16:creationId xmlns:a16="http://schemas.microsoft.com/office/drawing/2014/main" id="{0E1BF6B3-8792-1028-3ED4-FFEAB573BE97}"/>
              </a:ext>
            </a:extLst>
          </p:cNvPr>
          <p:cNvSpPr txBox="1"/>
          <p:nvPr/>
        </p:nvSpPr>
        <p:spPr>
          <a:xfrm>
            <a:off x="7883371" y="5537355"/>
            <a:ext cx="426451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Call DT      			Police</a:t>
            </a:r>
            <a:endParaRPr sz="1400" b="0" i="0" u="none" strike="noStrike" cap="none" dirty="0">
              <a:solidFill>
                <a:srgbClr val="000000"/>
              </a:solidFill>
              <a:latin typeface="Arial"/>
              <a:ea typeface="Arial"/>
              <a:cs typeface="Arial"/>
              <a:sym typeface="Arial"/>
            </a:endParaRPr>
          </a:p>
        </p:txBody>
      </p:sp>
      <p:sp>
        <p:nvSpPr>
          <p:cNvPr id="8" name="Google Shape;335;p11">
            <a:extLst>
              <a:ext uri="{FF2B5EF4-FFF2-40B4-BE49-F238E27FC236}">
                <a16:creationId xmlns:a16="http://schemas.microsoft.com/office/drawing/2014/main" id="{CC836A6D-E691-6A28-1543-920299F05886}"/>
              </a:ext>
            </a:extLst>
          </p:cNvPr>
          <p:cNvSpPr txBox="1"/>
          <p:nvPr/>
        </p:nvSpPr>
        <p:spPr>
          <a:xfrm>
            <a:off x="3974062" y="5968581"/>
            <a:ext cx="430483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000" b="1" u="none" strike="noStrike" cap="none" dirty="0">
                <a:solidFill>
                  <a:schemeClr val="dk1"/>
                </a:solidFill>
                <a:latin typeface="Calibri"/>
                <a:ea typeface="Calibri"/>
                <a:cs typeface="Calibri"/>
                <a:sym typeface="Calibri"/>
              </a:rPr>
              <a:t>Call competition safeguarding officer?</a:t>
            </a:r>
            <a:endParaRPr sz="1200" b="1" u="none" strike="noStrike" cap="none" dirty="0">
              <a:solidFill>
                <a:srgbClr val="000000"/>
              </a:solidFill>
              <a:latin typeface="Arial"/>
              <a:ea typeface="Arial"/>
              <a:cs typeface="Arial"/>
              <a:sym typeface="Arial"/>
            </a:endParaRPr>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101AFD59-6DF1-C6F7-569A-5418156ED5D0}"/>
            </a:ext>
          </a:extLst>
        </p:cNvPr>
        <p:cNvGrpSpPr/>
        <p:nvPr/>
      </p:nvGrpSpPr>
      <p:grpSpPr>
        <a:xfrm>
          <a:off x="0" y="0"/>
          <a:ext cx="0" cy="0"/>
          <a:chOff x="0" y="0"/>
          <a:chExt cx="0" cy="0"/>
        </a:xfrm>
      </p:grpSpPr>
      <p:sp>
        <p:nvSpPr>
          <p:cNvPr id="364" name="Google Shape;364;p14">
            <a:extLst>
              <a:ext uri="{FF2B5EF4-FFF2-40B4-BE49-F238E27FC236}">
                <a16:creationId xmlns:a16="http://schemas.microsoft.com/office/drawing/2014/main" id="{CF0C90CD-4D21-1A24-8D2D-10CE974D336E}"/>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a:lnSpc>
                <a:spcPct val="90000"/>
              </a:lnSpc>
              <a:spcBef>
                <a:spcPts val="0"/>
              </a:spcBef>
              <a:spcAft>
                <a:spcPts val="0"/>
              </a:spcAft>
              <a:buClr>
                <a:srgbClr val="D52828"/>
              </a:buClr>
              <a:buSzPts val="4400"/>
              <a:buFont typeface="Calibri"/>
              <a:buNone/>
            </a:pPr>
            <a:r>
              <a:rPr lang="en-GB" dirty="0"/>
              <a:t>Scenario 5 – Protecting Athletes</a:t>
            </a:r>
            <a:endParaRPr dirty="0"/>
          </a:p>
        </p:txBody>
      </p:sp>
      <p:sp>
        <p:nvSpPr>
          <p:cNvPr id="365" name="Google Shape;365;p14">
            <a:extLst>
              <a:ext uri="{FF2B5EF4-FFF2-40B4-BE49-F238E27FC236}">
                <a16:creationId xmlns:a16="http://schemas.microsoft.com/office/drawing/2014/main" id="{CFBFB903-D592-1EC5-E8CF-228D80D1C261}"/>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800" dirty="0"/>
              <a:t>During a bout, a coach is shouting aggressively at one of their athletes</a:t>
            </a:r>
            <a:endParaRPr sz="2800" dirty="0"/>
          </a:p>
          <a:p>
            <a:pPr marL="685800" lvl="1" indent="-228600" algn="l" rtl="0">
              <a:lnSpc>
                <a:spcPct val="90000"/>
              </a:lnSpc>
              <a:spcBef>
                <a:spcPts val="500"/>
              </a:spcBef>
              <a:spcAft>
                <a:spcPts val="0"/>
              </a:spcAft>
              <a:buClr>
                <a:schemeClr val="dk1"/>
              </a:buClr>
              <a:buSzPts val="2400"/>
              <a:buChar char="•"/>
            </a:pPr>
            <a:r>
              <a:rPr lang="en-GB" sz="2400" dirty="0"/>
              <a:t>Are there any safeguarding implications?</a:t>
            </a:r>
            <a:endParaRPr sz="2400" dirty="0"/>
          </a:p>
          <a:p>
            <a:pPr marL="228600" indent="-228600">
              <a:spcBef>
                <a:spcPts val="1000"/>
              </a:spcBef>
              <a:spcAft>
                <a:spcPts val="0"/>
              </a:spcAft>
              <a:buClr>
                <a:schemeClr val="dk1"/>
              </a:buClr>
              <a:buSzPts val="2800"/>
            </a:pPr>
            <a:r>
              <a:rPr lang="en-GB" sz="2800" dirty="0"/>
              <a:t>The coach is shouting humiliating things at their athlete “You are stupid/slow/an idiot”</a:t>
            </a:r>
          </a:p>
          <a:p>
            <a:pPr marL="228600" indent="-228600">
              <a:spcBef>
                <a:spcPts val="1000"/>
              </a:spcBef>
              <a:spcAft>
                <a:spcPts val="0"/>
              </a:spcAft>
              <a:buClr>
                <a:schemeClr val="dk1"/>
              </a:buClr>
              <a:buSzPts val="2800"/>
            </a:pPr>
            <a:r>
              <a:rPr lang="en-GB" sz="2800" dirty="0"/>
              <a:t>The coach is swearing at their athlete</a:t>
            </a:r>
          </a:p>
          <a:p>
            <a:pPr marL="228600" indent="-228600">
              <a:spcBef>
                <a:spcPts val="1000"/>
              </a:spcBef>
              <a:spcAft>
                <a:spcPts val="0"/>
              </a:spcAft>
              <a:buClr>
                <a:schemeClr val="dk1"/>
              </a:buClr>
              <a:buSzPts val="2800"/>
            </a:pPr>
            <a:r>
              <a:rPr lang="en-GB" sz="2800" dirty="0"/>
              <a:t>The coach hits their athlete</a:t>
            </a:r>
          </a:p>
          <a:p>
            <a:pPr marL="228600" indent="-228600">
              <a:spcBef>
                <a:spcPts val="1000"/>
              </a:spcBef>
              <a:spcAft>
                <a:spcPts val="0"/>
              </a:spcAft>
              <a:buClr>
                <a:schemeClr val="dk1"/>
              </a:buClr>
              <a:buSzPts val="2800"/>
            </a:pPr>
            <a:r>
              <a:rPr lang="en-GB" sz="2800" dirty="0"/>
              <a:t>Would your behaviour change depending on whether this happened in an individual or team match? </a:t>
            </a:r>
          </a:p>
          <a:p>
            <a:pPr marL="228600" lvl="0" indent="-50800" algn="l" rtl="0">
              <a:lnSpc>
                <a:spcPct val="90000"/>
              </a:lnSpc>
              <a:spcBef>
                <a:spcPts val="1000"/>
              </a:spcBef>
              <a:spcAft>
                <a:spcPts val="0"/>
              </a:spcAft>
              <a:buClr>
                <a:schemeClr val="dk1"/>
              </a:buClr>
              <a:buSzPts val="2800"/>
              <a:buNone/>
            </a:pPr>
            <a:endParaRPr sz="2800" dirty="0"/>
          </a:p>
          <a:p>
            <a:pPr marL="228600" lvl="0" indent="-50800" algn="l" rtl="0">
              <a:lnSpc>
                <a:spcPct val="90000"/>
              </a:lnSpc>
              <a:spcBef>
                <a:spcPts val="1000"/>
              </a:spcBef>
              <a:spcAft>
                <a:spcPts val="0"/>
              </a:spcAft>
              <a:buClr>
                <a:schemeClr val="dk1"/>
              </a:buClr>
              <a:buSzPts val="2800"/>
              <a:buNone/>
            </a:pPr>
            <a:endParaRPr sz="2800" dirty="0"/>
          </a:p>
        </p:txBody>
      </p:sp>
      <p:sp>
        <p:nvSpPr>
          <p:cNvPr id="2" name="Google Shape;330;p11">
            <a:extLst>
              <a:ext uri="{FF2B5EF4-FFF2-40B4-BE49-F238E27FC236}">
                <a16:creationId xmlns:a16="http://schemas.microsoft.com/office/drawing/2014/main" id="{C9F8D29E-86C7-F097-8258-1722887DC894}"/>
              </a:ext>
            </a:extLst>
          </p:cNvPr>
          <p:cNvSpPr/>
          <p:nvPr/>
        </p:nvSpPr>
        <p:spPr>
          <a:xfrm>
            <a:off x="441158" y="5290935"/>
            <a:ext cx="11309684" cy="954505"/>
          </a:xfrm>
          <a:prstGeom prst="leftRightArrow">
            <a:avLst>
              <a:gd name="adj1" fmla="val 50000"/>
              <a:gd name="adj2" fmla="val 50000"/>
            </a:avLst>
          </a:prstGeom>
          <a:gradFill>
            <a:gsLst>
              <a:gs pos="0">
                <a:srgbClr val="C00000"/>
              </a:gs>
              <a:gs pos="2000">
                <a:srgbClr val="C00000"/>
              </a:gs>
              <a:gs pos="52999">
                <a:srgbClr val="FFC000"/>
              </a:gs>
              <a:gs pos="97000">
                <a:srgbClr val="00B050"/>
              </a:gs>
              <a:gs pos="100000">
                <a:srgbClr val="00B050"/>
              </a:gs>
            </a:gsLst>
            <a:lin ang="108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 name="Google Shape;335;p11">
            <a:extLst>
              <a:ext uri="{FF2B5EF4-FFF2-40B4-BE49-F238E27FC236}">
                <a16:creationId xmlns:a16="http://schemas.microsoft.com/office/drawing/2014/main" id="{14B68AB5-D2EF-D23E-3029-77CF3AF6697A}"/>
              </a:ext>
            </a:extLst>
          </p:cNvPr>
          <p:cNvSpPr txBox="1"/>
          <p:nvPr/>
        </p:nvSpPr>
        <p:spPr>
          <a:xfrm>
            <a:off x="3974062" y="5968581"/>
            <a:ext cx="4304836"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000" b="1" u="none" strike="noStrike" cap="none" dirty="0">
                <a:solidFill>
                  <a:schemeClr val="dk1"/>
                </a:solidFill>
                <a:latin typeface="Calibri"/>
                <a:ea typeface="Calibri"/>
                <a:cs typeface="Calibri"/>
                <a:sym typeface="Calibri"/>
              </a:rPr>
              <a:t>Call competition safeguarding officer?</a:t>
            </a:r>
            <a:endParaRPr sz="1200" b="1" u="none" strike="noStrike" cap="none" dirty="0">
              <a:solidFill>
                <a:srgbClr val="000000"/>
              </a:solidFill>
              <a:latin typeface="Arial"/>
              <a:ea typeface="Arial"/>
              <a:cs typeface="Arial"/>
              <a:sym typeface="Arial"/>
            </a:endParaRPr>
          </a:p>
        </p:txBody>
      </p:sp>
      <p:sp>
        <p:nvSpPr>
          <p:cNvPr id="4" name="Google Shape;331;p11">
            <a:extLst>
              <a:ext uri="{FF2B5EF4-FFF2-40B4-BE49-F238E27FC236}">
                <a16:creationId xmlns:a16="http://schemas.microsoft.com/office/drawing/2014/main" id="{AEF9ECB4-F603-4F9B-3E45-D273BA6B3551}"/>
              </a:ext>
            </a:extLst>
          </p:cNvPr>
          <p:cNvSpPr txBox="1"/>
          <p:nvPr/>
        </p:nvSpPr>
        <p:spPr>
          <a:xfrm>
            <a:off x="549444" y="5526805"/>
            <a:ext cx="111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Ignore</a:t>
            </a:r>
            <a:endParaRPr sz="1400" b="0" i="0" u="none" strike="noStrike" cap="none" dirty="0">
              <a:solidFill>
                <a:srgbClr val="000000"/>
              </a:solidFill>
              <a:latin typeface="Arial"/>
              <a:ea typeface="Arial"/>
              <a:cs typeface="Arial"/>
              <a:sym typeface="Arial"/>
            </a:endParaRPr>
          </a:p>
        </p:txBody>
      </p:sp>
      <p:sp>
        <p:nvSpPr>
          <p:cNvPr id="5" name="Google Shape;332;p11">
            <a:extLst>
              <a:ext uri="{FF2B5EF4-FFF2-40B4-BE49-F238E27FC236}">
                <a16:creationId xmlns:a16="http://schemas.microsoft.com/office/drawing/2014/main" id="{6D323D43-AD24-0DE2-CF9A-07B4B753FC20}"/>
              </a:ext>
            </a:extLst>
          </p:cNvPr>
          <p:cNvSpPr txBox="1"/>
          <p:nvPr/>
        </p:nvSpPr>
        <p:spPr>
          <a:xfrm>
            <a:off x="2225844" y="5537354"/>
            <a:ext cx="281137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Calibri"/>
                <a:ea typeface="Calibri"/>
                <a:cs typeface="Calibri"/>
                <a:sym typeface="Calibri"/>
              </a:rPr>
              <a:t>Verbal de-escalation</a:t>
            </a:r>
            <a:endParaRPr sz="1400" b="0" i="0" u="none" strike="noStrike" cap="none">
              <a:solidFill>
                <a:srgbClr val="000000"/>
              </a:solidFill>
              <a:latin typeface="Arial"/>
              <a:ea typeface="Arial"/>
              <a:cs typeface="Arial"/>
              <a:sym typeface="Arial"/>
            </a:endParaRPr>
          </a:p>
        </p:txBody>
      </p:sp>
      <p:sp>
        <p:nvSpPr>
          <p:cNvPr id="6" name="Google Shape;333;p11">
            <a:extLst>
              <a:ext uri="{FF2B5EF4-FFF2-40B4-BE49-F238E27FC236}">
                <a16:creationId xmlns:a16="http://schemas.microsoft.com/office/drawing/2014/main" id="{B198D50A-9A07-4ED8-E075-8297509DD550}"/>
              </a:ext>
            </a:extLst>
          </p:cNvPr>
          <p:cNvSpPr txBox="1"/>
          <p:nvPr/>
        </p:nvSpPr>
        <p:spPr>
          <a:xfrm>
            <a:off x="6062516" y="5526805"/>
            <a:ext cx="12512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Card</a:t>
            </a:r>
            <a:endParaRPr sz="1400" b="0" i="0" u="none" strike="noStrike" cap="none" dirty="0">
              <a:solidFill>
                <a:srgbClr val="000000"/>
              </a:solidFill>
              <a:latin typeface="Arial"/>
              <a:ea typeface="Arial"/>
              <a:cs typeface="Arial"/>
              <a:sym typeface="Arial"/>
            </a:endParaRPr>
          </a:p>
        </p:txBody>
      </p:sp>
      <p:sp>
        <p:nvSpPr>
          <p:cNvPr id="7" name="Google Shape;334;p11">
            <a:extLst>
              <a:ext uri="{FF2B5EF4-FFF2-40B4-BE49-F238E27FC236}">
                <a16:creationId xmlns:a16="http://schemas.microsoft.com/office/drawing/2014/main" id="{BEC63463-70B1-65D3-2AAE-D6F0DE52652E}"/>
              </a:ext>
            </a:extLst>
          </p:cNvPr>
          <p:cNvSpPr txBox="1"/>
          <p:nvPr/>
        </p:nvSpPr>
        <p:spPr>
          <a:xfrm>
            <a:off x="7883371" y="5537355"/>
            <a:ext cx="426451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dirty="0">
                <a:solidFill>
                  <a:schemeClr val="lt1"/>
                </a:solidFill>
                <a:latin typeface="Calibri"/>
                <a:ea typeface="Calibri"/>
                <a:cs typeface="Calibri"/>
                <a:sym typeface="Calibri"/>
              </a:rPr>
              <a:t>Call DT      			Police</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69380268"/>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A02EF903-11A2-8671-7911-7C2EF80D30D7}"/>
            </a:ext>
          </a:extLst>
        </p:cNvPr>
        <p:cNvGrpSpPr/>
        <p:nvPr/>
      </p:nvGrpSpPr>
      <p:grpSpPr>
        <a:xfrm>
          <a:off x="0" y="0"/>
          <a:ext cx="0" cy="0"/>
          <a:chOff x="0" y="0"/>
          <a:chExt cx="0" cy="0"/>
        </a:xfrm>
      </p:grpSpPr>
      <p:sp>
        <p:nvSpPr>
          <p:cNvPr id="364" name="Google Shape;364;p14">
            <a:extLst>
              <a:ext uri="{FF2B5EF4-FFF2-40B4-BE49-F238E27FC236}">
                <a16:creationId xmlns:a16="http://schemas.microsoft.com/office/drawing/2014/main" id="{20154E86-C6E7-3C7A-8DC5-9C2E56979CBC}"/>
              </a:ext>
            </a:extLst>
          </p:cNvPr>
          <p:cNvSpPr txBox="1">
            <a:spLocks noGrp="1"/>
          </p:cNvSpPr>
          <p:nvPr>
            <p:ph type="title"/>
          </p:nvPr>
        </p:nvSpPr>
        <p:spPr>
          <a:xfrm>
            <a:off x="1097280" y="286604"/>
            <a:ext cx="8944081" cy="817578"/>
          </a:xfrm>
          <a:noFill/>
          <a:ln>
            <a:noFill/>
          </a:ln>
        </p:spPr>
        <p:txBody>
          <a:bodyPr spcFirstLastPara="1" wrap="square" lIns="91425" tIns="45700" rIns="91425" bIns="45700" anchor="ctr" anchorCtr="0">
            <a:normAutofit/>
          </a:bodyPr>
          <a:lstStyle/>
          <a:p>
            <a:pPr lvl="0"/>
            <a:r>
              <a:rPr lang="en-GB" dirty="0"/>
              <a:t>Further Considerations</a:t>
            </a:r>
          </a:p>
        </p:txBody>
      </p:sp>
      <p:sp>
        <p:nvSpPr>
          <p:cNvPr id="365" name="Google Shape;365;p14">
            <a:extLst>
              <a:ext uri="{FF2B5EF4-FFF2-40B4-BE49-F238E27FC236}">
                <a16:creationId xmlns:a16="http://schemas.microsoft.com/office/drawing/2014/main" id="{C3A6D21A-9680-A77C-D6CA-1B45508975F7}"/>
              </a:ext>
            </a:extLst>
          </p:cNvPr>
          <p:cNvSpPr txBox="1">
            <a:spLocks noGrp="1"/>
          </p:cNvSpPr>
          <p:nvPr>
            <p:ph idx="1"/>
          </p:nvPr>
        </p:nvSpPr>
        <p:spPr>
          <a:xfrm>
            <a:off x="1097280" y="1301823"/>
            <a:ext cx="10058400" cy="4567271"/>
          </a:xfrm>
          <a:noFill/>
          <a:ln>
            <a:noFill/>
          </a:ln>
        </p:spPr>
        <p:txBody>
          <a:bodyPr spcFirstLastPara="1" wrap="square" lIns="91425" tIns="45700" rIns="91425" bIns="45700" anchor="t" anchorCtr="0">
            <a:normAutofit/>
          </a:bodyPr>
          <a:lstStyle/>
          <a:p>
            <a:pPr lvl="0"/>
            <a:r>
              <a:rPr lang="en-GB" dirty="0"/>
              <a:t>Are there any safeguarding considerations in giving a black card to a supporter?</a:t>
            </a:r>
          </a:p>
          <a:p>
            <a:pPr lvl="1"/>
            <a:r>
              <a:rPr lang="en-GB" dirty="0" err="1"/>
              <a:t>Eg</a:t>
            </a:r>
            <a:r>
              <a:rPr lang="en-GB" dirty="0"/>
              <a:t> they are the only guardian (parent/guardian) of an U18</a:t>
            </a:r>
          </a:p>
          <a:p>
            <a:r>
              <a:rPr lang="en-GB" dirty="0"/>
              <a:t>Athletes are 3 times more likely to receive harassment and abuse from their own peer group </a:t>
            </a:r>
          </a:p>
          <a:p>
            <a:pPr lvl="1"/>
            <a:r>
              <a:rPr lang="en-GB" dirty="0"/>
              <a:t>What is the referee's role in this?</a:t>
            </a:r>
          </a:p>
          <a:p>
            <a:pPr lvl="1"/>
            <a:endParaRPr lang="en-GB" dirty="0"/>
          </a:p>
          <a:p>
            <a:pPr lvl="0"/>
            <a:endParaRPr lang="en-GB" dirty="0"/>
          </a:p>
          <a:p>
            <a:pPr lvl="0"/>
            <a:endParaRPr lang="en-GB" dirty="0"/>
          </a:p>
        </p:txBody>
      </p:sp>
    </p:spTree>
    <p:extLst>
      <p:ext uri="{BB962C8B-B14F-4D97-AF65-F5344CB8AC3E}">
        <p14:creationId xmlns:p14="http://schemas.microsoft.com/office/powerpoint/2010/main" val="2891766717"/>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CD7C0CDC-7BCE-3865-66E2-17E561667C75}"/>
            </a:ext>
          </a:extLst>
        </p:cNvPr>
        <p:cNvGrpSpPr/>
        <p:nvPr/>
      </p:nvGrpSpPr>
      <p:grpSpPr>
        <a:xfrm>
          <a:off x="0" y="0"/>
          <a:ext cx="0" cy="0"/>
          <a:chOff x="0" y="0"/>
          <a:chExt cx="0" cy="0"/>
        </a:xfrm>
      </p:grpSpPr>
      <p:sp>
        <p:nvSpPr>
          <p:cNvPr id="364" name="Google Shape;364;p14">
            <a:extLst>
              <a:ext uri="{FF2B5EF4-FFF2-40B4-BE49-F238E27FC236}">
                <a16:creationId xmlns:a16="http://schemas.microsoft.com/office/drawing/2014/main" id="{6DB1F966-2635-4ABF-CEF4-D43F3FE13135}"/>
              </a:ext>
            </a:extLst>
          </p:cNvPr>
          <p:cNvSpPr txBox="1">
            <a:spLocks noGrp="1"/>
          </p:cNvSpPr>
          <p:nvPr>
            <p:ph type="title"/>
          </p:nvPr>
        </p:nvSpPr>
        <p:spPr>
          <a:noFill/>
          <a:ln>
            <a:noFill/>
          </a:ln>
        </p:spPr>
        <p:txBody>
          <a:bodyPr spcFirstLastPara="1" wrap="square" lIns="91425" tIns="45700" rIns="91425" bIns="45700" anchor="ctr" anchorCtr="0">
            <a:normAutofit/>
          </a:bodyPr>
          <a:lstStyle/>
          <a:p>
            <a:pPr lvl="0"/>
            <a:r>
              <a:rPr lang="en-GB" dirty="0"/>
              <a:t>Respecting Each Other</a:t>
            </a:r>
          </a:p>
        </p:txBody>
      </p:sp>
      <p:graphicFrame>
        <p:nvGraphicFramePr>
          <p:cNvPr id="2" name="Content Placeholder 1">
            <a:extLst>
              <a:ext uri="{FF2B5EF4-FFF2-40B4-BE49-F238E27FC236}">
                <a16:creationId xmlns:a16="http://schemas.microsoft.com/office/drawing/2014/main" id="{94254DF3-1330-BF3E-92B6-97B3847B1E0A}"/>
              </a:ext>
            </a:extLst>
          </p:cNvPr>
          <p:cNvGraphicFramePr>
            <a:graphicFrameLocks noGrp="1"/>
          </p:cNvGraphicFramePr>
          <p:nvPr>
            <p:ph idx="1"/>
            <p:extLst>
              <p:ext uri="{D42A27DB-BD31-4B8C-83A1-F6EECF244321}">
                <p14:modId xmlns:p14="http://schemas.microsoft.com/office/powerpoint/2010/main" val="2035135999"/>
              </p:ext>
            </p:extLst>
          </p:nvPr>
        </p:nvGraphicFramePr>
        <p:xfrm>
          <a:off x="1096963" y="1301750"/>
          <a:ext cx="10058400" cy="4936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Graphic 3" descr="Sleep with solid fill">
            <a:extLst>
              <a:ext uri="{FF2B5EF4-FFF2-40B4-BE49-F238E27FC236}">
                <a16:creationId xmlns:a16="http://schemas.microsoft.com/office/drawing/2014/main" id="{B56ADBD8-A6AB-C086-D40D-4DE510D303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52640" y="5297525"/>
            <a:ext cx="624280" cy="624280"/>
          </a:xfrm>
          <a:prstGeom prst="rect">
            <a:avLst/>
          </a:prstGeom>
        </p:spPr>
      </p:pic>
      <p:pic>
        <p:nvPicPr>
          <p:cNvPr id="6" name="Graphic 5" descr="Online Network with solid fill">
            <a:extLst>
              <a:ext uri="{FF2B5EF4-FFF2-40B4-BE49-F238E27FC236}">
                <a16:creationId xmlns:a16="http://schemas.microsoft.com/office/drawing/2014/main" id="{6A68FFC5-D341-55C7-8652-BB2F66D62E1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81760" y="4376420"/>
            <a:ext cx="624280" cy="624280"/>
          </a:xfrm>
          <a:prstGeom prst="rect">
            <a:avLst/>
          </a:prstGeom>
        </p:spPr>
      </p:pic>
      <p:pic>
        <p:nvPicPr>
          <p:cNvPr id="8" name="Graphic 7" descr="Chat bubble with solid fill">
            <a:extLst>
              <a:ext uri="{FF2B5EF4-FFF2-40B4-BE49-F238E27FC236}">
                <a16:creationId xmlns:a16="http://schemas.microsoft.com/office/drawing/2014/main" id="{F146EE33-FCE3-AE6B-26B3-8F5466480A0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822880" y="3475635"/>
            <a:ext cx="624280" cy="624280"/>
          </a:xfrm>
          <a:prstGeom prst="rect">
            <a:avLst/>
          </a:prstGeom>
        </p:spPr>
      </p:pic>
      <p:pic>
        <p:nvPicPr>
          <p:cNvPr id="10" name="Graphic 9" descr="Theatre with solid fill">
            <a:extLst>
              <a:ext uri="{FF2B5EF4-FFF2-40B4-BE49-F238E27FC236}">
                <a16:creationId xmlns:a16="http://schemas.microsoft.com/office/drawing/2014/main" id="{E70748F5-1C3F-F9C7-972E-EBB608CED85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681760" y="2544370"/>
            <a:ext cx="624280" cy="624280"/>
          </a:xfrm>
          <a:prstGeom prst="rect">
            <a:avLst/>
          </a:prstGeom>
        </p:spPr>
      </p:pic>
      <p:pic>
        <p:nvPicPr>
          <p:cNvPr id="12" name="Graphic 11" descr="Couch with solid fill">
            <a:extLst>
              <a:ext uri="{FF2B5EF4-FFF2-40B4-BE49-F238E27FC236}">
                <a16:creationId xmlns:a16="http://schemas.microsoft.com/office/drawing/2014/main" id="{CC3D1899-EA02-6459-A414-2B6BDE63068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52640" y="1610920"/>
            <a:ext cx="624280" cy="624280"/>
          </a:xfrm>
          <a:prstGeom prst="rect">
            <a:avLst/>
          </a:prstGeom>
        </p:spPr>
      </p:pic>
    </p:spTree>
    <p:extLst>
      <p:ext uri="{BB962C8B-B14F-4D97-AF65-F5344CB8AC3E}">
        <p14:creationId xmlns:p14="http://schemas.microsoft.com/office/powerpoint/2010/main" val="1906213992"/>
      </p:ext>
    </p:extLst>
  </p:cSld>
  <p:clrMapOvr>
    <a:masterClrMapping/>
  </p:clrMapOvr>
  <p:transition spd="slow"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AC6E2-0B51-F656-D45B-DF9195F8A0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A682C1-8019-B1E2-62A4-FDC6444236EE}"/>
              </a:ext>
            </a:extLst>
          </p:cNvPr>
          <p:cNvSpPr>
            <a:spLocks noGrp="1"/>
          </p:cNvSpPr>
          <p:nvPr>
            <p:ph type="title"/>
          </p:nvPr>
        </p:nvSpPr>
        <p:spPr/>
        <p:txBody>
          <a:bodyPr/>
          <a:lstStyle/>
          <a:p>
            <a:endParaRPr lang="en-GB" dirty="0"/>
          </a:p>
        </p:txBody>
      </p:sp>
      <p:pic>
        <p:nvPicPr>
          <p:cNvPr id="5" name="Graphic 4" descr="Clipboard Mixed with solid fill">
            <a:extLst>
              <a:ext uri="{FF2B5EF4-FFF2-40B4-BE49-F238E27FC236}">
                <a16:creationId xmlns:a16="http://schemas.microsoft.com/office/drawing/2014/main" id="{BB9F1443-462F-246F-4EC8-14E240A75F4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104640" y="1076421"/>
            <a:ext cx="3982720" cy="3982720"/>
          </a:xfrm>
          <a:prstGeom prst="rect">
            <a:avLst/>
          </a:prstGeom>
        </p:spPr>
      </p:pic>
      <p:sp>
        <p:nvSpPr>
          <p:cNvPr id="6" name="TextBox 5">
            <a:extLst>
              <a:ext uri="{FF2B5EF4-FFF2-40B4-BE49-F238E27FC236}">
                <a16:creationId xmlns:a16="http://schemas.microsoft.com/office/drawing/2014/main" id="{F0061C1D-AB8E-0088-BBBE-BB8015BF9C75}"/>
              </a:ext>
            </a:extLst>
          </p:cNvPr>
          <p:cNvSpPr txBox="1"/>
          <p:nvPr/>
        </p:nvSpPr>
        <p:spPr>
          <a:xfrm>
            <a:off x="2773680" y="4855561"/>
            <a:ext cx="6644640" cy="707886"/>
          </a:xfrm>
          <a:prstGeom prst="rect">
            <a:avLst/>
          </a:prstGeom>
          <a:noFill/>
        </p:spPr>
        <p:txBody>
          <a:bodyPr wrap="square" rtlCol="0">
            <a:spAutoFit/>
          </a:bodyPr>
          <a:lstStyle/>
          <a:p>
            <a:pPr algn="ctr"/>
            <a:r>
              <a:rPr lang="en-GB" sz="4000" dirty="0"/>
              <a:t>4. Know your key rules</a:t>
            </a:r>
          </a:p>
        </p:txBody>
      </p:sp>
    </p:spTree>
    <p:extLst>
      <p:ext uri="{BB962C8B-B14F-4D97-AF65-F5344CB8AC3E}">
        <p14:creationId xmlns:p14="http://schemas.microsoft.com/office/powerpoint/2010/main" val="3656603319"/>
      </p:ext>
    </p:extLst>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Know your key rules</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p:txBody>
          <a:bodyPr>
            <a:normAutofit/>
          </a:bodyPr>
          <a:lstStyle/>
          <a:p>
            <a:r>
              <a:rPr lang="en-GB" sz="2800" dirty="0"/>
              <a:t>T.111 – Authority to Act</a:t>
            </a:r>
          </a:p>
          <a:p>
            <a:r>
              <a:rPr lang="en-GB" sz="2800" dirty="0"/>
              <a:t>T.109 – Requirement to Report</a:t>
            </a:r>
          </a:p>
          <a:p>
            <a:r>
              <a:rPr lang="en-GB" sz="2800" dirty="0"/>
              <a:t>T.20.2 – Athlete and Coach dress whilst fencing/sparring/taking lessons</a:t>
            </a:r>
          </a:p>
          <a:p>
            <a:r>
              <a:rPr lang="en-GB" sz="2800" dirty="0"/>
              <a:t>T.116 – Undressing</a:t>
            </a:r>
          </a:p>
          <a:p>
            <a:endParaRPr lang="en-GB" sz="2800" dirty="0"/>
          </a:p>
          <a:p>
            <a:r>
              <a:rPr lang="en-GB" sz="2800" dirty="0"/>
              <a:t>Top tip – find these on your phone and bookmark, take a screen shot.  When people start to argue it’s often more effective to say little and show them the FIE rule</a:t>
            </a:r>
          </a:p>
          <a:p>
            <a:endParaRPr lang="en-GB" sz="2800" dirty="0"/>
          </a:p>
        </p:txBody>
      </p:sp>
    </p:spTree>
    <p:extLst>
      <p:ext uri="{BB962C8B-B14F-4D97-AF65-F5344CB8AC3E}">
        <p14:creationId xmlns:p14="http://schemas.microsoft.com/office/powerpoint/2010/main" val="3110507645"/>
      </p:ext>
    </p:extLst>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t.111 (Authority to act)</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p:txBody>
          <a:bodyPr>
            <a:normAutofit fontScale="92500" lnSpcReduction="10000"/>
          </a:bodyPr>
          <a:lstStyle/>
          <a:p>
            <a:r>
              <a:rPr lang="en-GB" sz="3200" dirty="0"/>
              <a:t>The Referee and/or the Directoire Technique, on their own authority or at the request of an official delegate of the FIE or of the Organising Committee, </a:t>
            </a:r>
            <a:r>
              <a:rPr lang="en-GB" sz="3200" dirty="0">
                <a:highlight>
                  <a:srgbClr val="FFFF00"/>
                </a:highlight>
              </a:rPr>
              <a:t>can decide to expel </a:t>
            </a:r>
            <a:r>
              <a:rPr lang="en-GB" sz="3200" dirty="0"/>
              <a:t>from the competition venue, with or without a warning, any person who by his/her gestures, attitude, or language or by breaching the FIE Safeguarding Policy </a:t>
            </a:r>
            <a:r>
              <a:rPr lang="en-GB" sz="3200" dirty="0">
                <a:highlight>
                  <a:srgbClr val="FFFF00"/>
                </a:highlight>
              </a:rPr>
              <a:t>disturbs the good order or smooth running of the event</a:t>
            </a:r>
            <a:r>
              <a:rPr lang="en-GB" sz="3200" dirty="0"/>
              <a:t>. </a:t>
            </a:r>
          </a:p>
          <a:p>
            <a:endParaRPr lang="en-GB" sz="3200" i="1" dirty="0"/>
          </a:p>
          <a:p>
            <a:r>
              <a:rPr lang="en-GB" sz="3200" i="1" dirty="0">
                <a:solidFill>
                  <a:srgbClr val="213389"/>
                </a:solidFill>
              </a:rPr>
              <a:t>Note that the Safeguarding Officer is an official delegate – they can request that a sanction is taken.  Therefore, please report to the SO.</a:t>
            </a:r>
          </a:p>
          <a:p>
            <a:endParaRPr lang="en-GB" sz="3200" i="1" dirty="0"/>
          </a:p>
          <a:p>
            <a:endParaRPr lang="en-GB" sz="4400" i="1" dirty="0"/>
          </a:p>
        </p:txBody>
      </p:sp>
    </p:spTree>
    <p:extLst>
      <p:ext uri="{BB962C8B-B14F-4D97-AF65-F5344CB8AC3E}">
        <p14:creationId xmlns:p14="http://schemas.microsoft.com/office/powerpoint/2010/main" val="508300840"/>
      </p:ext>
    </p:extLst>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t.109</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a:xfrm>
            <a:off x="1097280" y="1301823"/>
            <a:ext cx="10058400" cy="4768051"/>
          </a:xfrm>
        </p:spPr>
        <p:txBody>
          <a:bodyPr>
            <a:normAutofit fontScale="77500" lnSpcReduction="20000"/>
          </a:bodyPr>
          <a:lstStyle/>
          <a:p>
            <a:pPr>
              <a:lnSpc>
                <a:spcPct val="110000"/>
              </a:lnSpc>
            </a:pPr>
            <a:r>
              <a:rPr lang="en-GB" sz="2800" dirty="0"/>
              <a:t>Everybody taking part in or present at a fencing competition must respect the FIE statutes and rules, including but not limited to the FIE Ethical Code and Safeguarding Policy. They must remain orderly and must not disturb the smooth running of the competition. </a:t>
            </a:r>
            <a:r>
              <a:rPr lang="en-GB" sz="2800" dirty="0">
                <a:highlight>
                  <a:srgbClr val="FFFF00"/>
                </a:highlight>
              </a:rPr>
              <a:t>During bouts no one is allowed to go near the pistes, to give advice to the fencers, to criticise the Referee or the judges, to insult them or to attempt to influence them in any way. </a:t>
            </a:r>
            <a:r>
              <a:rPr lang="en-GB" sz="2800" dirty="0"/>
              <a:t>Even the team captain must remain in the space assigned to him and he may only intervene in the situations and in the manner provided for in Article t.130 of the Rules. The Referee must stop immediately any activity which disturbs the smooth running of the bout which he is refereeing (cf. t.137.1–3). Any person who, for any reason, threatens or insults an official commits an offence of the 4th group and is penalised according to article t.169. </a:t>
            </a:r>
          </a:p>
          <a:p>
            <a:pPr>
              <a:lnSpc>
                <a:spcPct val="110000"/>
              </a:lnSpc>
            </a:pPr>
            <a:r>
              <a:rPr lang="en-GB" sz="2800" dirty="0">
                <a:solidFill>
                  <a:schemeClr val="tx1"/>
                </a:solidFill>
                <a:highlight>
                  <a:srgbClr val="FFFF00"/>
                </a:highlight>
              </a:rPr>
              <a:t>Any person present who witnesses a breach of the FIE Ethical Code or the Safeguarding Policy must report this to the Safeguarding Officer if present, or to the Supervisor or to the Directoire Technique</a:t>
            </a:r>
            <a:r>
              <a:rPr lang="en-GB" sz="2800" dirty="0">
                <a:highlight>
                  <a:srgbClr val="FFFF00"/>
                </a:highlight>
              </a:rPr>
              <a:t>. </a:t>
            </a:r>
            <a:endParaRPr lang="en-GB" sz="3200" i="1" dirty="0">
              <a:highlight>
                <a:srgbClr val="FFFF00"/>
              </a:highlight>
            </a:endParaRPr>
          </a:p>
        </p:txBody>
      </p:sp>
    </p:spTree>
    <p:extLst>
      <p:ext uri="{BB962C8B-B14F-4D97-AF65-F5344CB8AC3E}">
        <p14:creationId xmlns:p14="http://schemas.microsoft.com/office/powerpoint/2010/main" val="577609891"/>
      </p:ext>
    </p:extLst>
  </p:cSld>
  <p:clrMapOvr>
    <a:masterClrMapping/>
  </p:clrMapOvr>
  <p:transition spd="slow"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t.20.2</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p:txBody>
          <a:bodyPr>
            <a:normAutofit/>
          </a:bodyPr>
          <a:lstStyle/>
          <a:p>
            <a:r>
              <a:rPr lang="en-GB" sz="2800" dirty="0"/>
              <a:t>It is obligatory for any fencer who warms up or trains with another fencer on site at an official FIE competition (including in the training halls linked to the competition) to wear fencing clothing and equipment which conforms with the FIE regulations. </a:t>
            </a:r>
          </a:p>
          <a:p>
            <a:r>
              <a:rPr lang="en-GB" sz="2800" b="1" dirty="0"/>
              <a:t>The Supervisor of the competition or a member of the Directoire Technique </a:t>
            </a:r>
            <a:r>
              <a:rPr lang="en-GB" sz="2800" dirty="0"/>
              <a:t>must penalize any person not respecting this rule with a yellow card, followed by a black card in case of a repeated infringement.</a:t>
            </a:r>
            <a:endParaRPr lang="en-GB" sz="3200" i="1" dirty="0"/>
          </a:p>
        </p:txBody>
      </p:sp>
    </p:spTree>
    <p:extLst>
      <p:ext uri="{BB962C8B-B14F-4D97-AF65-F5344CB8AC3E}">
        <p14:creationId xmlns:p14="http://schemas.microsoft.com/office/powerpoint/2010/main" val="3299080248"/>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t.20.2</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p:txBody>
          <a:bodyPr>
            <a:normAutofit lnSpcReduction="10000"/>
          </a:bodyPr>
          <a:lstStyle/>
          <a:p>
            <a:r>
              <a:rPr lang="en-GB" sz="2800" dirty="0"/>
              <a:t>Any person giving a lesson must wear at least a </a:t>
            </a:r>
            <a:r>
              <a:rPr lang="en-GB" sz="2800" dirty="0">
                <a:highlight>
                  <a:srgbClr val="FFFF00"/>
                </a:highlight>
              </a:rPr>
              <a:t>fencing master’s plastron </a:t>
            </a:r>
            <a:r>
              <a:rPr lang="en-GB" sz="2800" dirty="0"/>
              <a:t>as well as a </a:t>
            </a:r>
            <a:r>
              <a:rPr lang="en-GB" sz="2800" dirty="0">
                <a:highlight>
                  <a:srgbClr val="FFFF00"/>
                </a:highlight>
              </a:rPr>
              <a:t>fencing glove </a:t>
            </a:r>
            <a:r>
              <a:rPr lang="en-GB" sz="2800" dirty="0"/>
              <a:t>and a </a:t>
            </a:r>
            <a:r>
              <a:rPr lang="en-GB" sz="2800" dirty="0">
                <a:highlight>
                  <a:srgbClr val="FFFF00"/>
                </a:highlight>
              </a:rPr>
              <a:t>mask</a:t>
            </a:r>
            <a:r>
              <a:rPr lang="en-GB" sz="2800" dirty="0"/>
              <a:t> conforming with the regulations. Any fencer taking a lesson must wear at least a </a:t>
            </a:r>
            <a:r>
              <a:rPr lang="en-GB" sz="2800" dirty="0">
                <a:highlight>
                  <a:srgbClr val="FFFF00"/>
                </a:highlight>
              </a:rPr>
              <a:t>mask and a glove</a:t>
            </a:r>
            <a:r>
              <a:rPr lang="en-GB" sz="2800" dirty="0"/>
              <a:t>. </a:t>
            </a:r>
          </a:p>
          <a:p>
            <a:r>
              <a:rPr lang="en-GB" sz="2800" i="1" dirty="0">
                <a:solidFill>
                  <a:srgbClr val="213389"/>
                </a:solidFill>
              </a:rPr>
              <a:t>Very often DT/Local organisers will add to this rule. Especially where there is live streaming there will be areas of the venue where lessons are not permitted at all and athletes are not permitted to undress from full kit. </a:t>
            </a:r>
          </a:p>
          <a:p>
            <a:r>
              <a:rPr lang="en-GB" sz="2800" i="1" dirty="0">
                <a:solidFill>
                  <a:srgbClr val="213389"/>
                </a:solidFill>
              </a:rPr>
              <a:t>The Safeguarding Officer is expected to confirm common understanding between all DT and LOC members and Referees should be briefed as part of the Referee briefing</a:t>
            </a:r>
            <a:r>
              <a:rPr lang="en-GB" sz="2800" dirty="0">
                <a:solidFill>
                  <a:srgbClr val="213389"/>
                </a:solidFill>
              </a:rPr>
              <a:t>.</a:t>
            </a:r>
          </a:p>
        </p:txBody>
      </p:sp>
    </p:spTree>
    <p:extLst>
      <p:ext uri="{BB962C8B-B14F-4D97-AF65-F5344CB8AC3E}">
        <p14:creationId xmlns:p14="http://schemas.microsoft.com/office/powerpoint/2010/main" val="3094263917"/>
      </p:ext>
    </p:extLst>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D050D-B1C3-938E-A9E6-30788BBB7AD8}"/>
              </a:ext>
            </a:extLst>
          </p:cNvPr>
          <p:cNvSpPr>
            <a:spLocks noGrp="1"/>
          </p:cNvSpPr>
          <p:nvPr>
            <p:ph type="title"/>
          </p:nvPr>
        </p:nvSpPr>
        <p:spPr/>
        <p:txBody>
          <a:bodyPr/>
          <a:lstStyle/>
          <a:p>
            <a:r>
              <a:rPr lang="en-GB" dirty="0"/>
              <a:t>t.116</a:t>
            </a:r>
          </a:p>
        </p:txBody>
      </p:sp>
      <p:sp>
        <p:nvSpPr>
          <p:cNvPr id="6" name="Content Placeholder 5">
            <a:extLst>
              <a:ext uri="{FF2B5EF4-FFF2-40B4-BE49-F238E27FC236}">
                <a16:creationId xmlns:a16="http://schemas.microsoft.com/office/drawing/2014/main" id="{9998DC60-9319-B8EF-9938-A7D71EA30B86}"/>
              </a:ext>
            </a:extLst>
          </p:cNvPr>
          <p:cNvSpPr>
            <a:spLocks noGrp="1"/>
          </p:cNvSpPr>
          <p:nvPr>
            <p:ph idx="1"/>
          </p:nvPr>
        </p:nvSpPr>
        <p:spPr/>
        <p:txBody>
          <a:bodyPr>
            <a:normAutofit/>
          </a:bodyPr>
          <a:lstStyle/>
          <a:p>
            <a:r>
              <a:rPr lang="en-GB" sz="3600" dirty="0"/>
              <a:t>Under no circumstances should the fencers dress or undress in public except in the case of an accident duly recognised by the doctor on duty or by the representative of the Medical Commission (cf. t.126, t.158-162, t.165, t.170.). Any infringement will be sanctioned for the offences of the 1st group. </a:t>
            </a:r>
            <a:endParaRPr lang="en-GB" sz="4400" i="1" dirty="0"/>
          </a:p>
        </p:txBody>
      </p:sp>
    </p:spTree>
    <p:extLst>
      <p:ext uri="{BB962C8B-B14F-4D97-AF65-F5344CB8AC3E}">
        <p14:creationId xmlns:p14="http://schemas.microsoft.com/office/powerpoint/2010/main" val="3859642290"/>
      </p:ext>
    </p:extLst>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04BA-4782-8435-44AF-A6D8D5CE2D98}"/>
              </a:ext>
            </a:extLst>
          </p:cNvPr>
          <p:cNvSpPr>
            <a:spLocks noGrp="1"/>
          </p:cNvSpPr>
          <p:nvPr>
            <p:ph type="title"/>
          </p:nvPr>
        </p:nvSpPr>
        <p:spPr/>
        <p:txBody>
          <a:bodyPr/>
          <a:lstStyle/>
          <a:p>
            <a:r>
              <a:rPr lang="en-GB" dirty="0"/>
              <a:t>Appendix</a:t>
            </a:r>
            <a:br>
              <a:rPr lang="en-GB" dirty="0"/>
            </a:br>
            <a:r>
              <a:rPr lang="en-GB" dirty="0"/>
              <a:t>Further reading</a:t>
            </a:r>
          </a:p>
        </p:txBody>
      </p:sp>
      <p:sp>
        <p:nvSpPr>
          <p:cNvPr id="3" name="Text Placeholder 2">
            <a:extLst>
              <a:ext uri="{FF2B5EF4-FFF2-40B4-BE49-F238E27FC236}">
                <a16:creationId xmlns:a16="http://schemas.microsoft.com/office/drawing/2014/main" id="{02380C4D-D334-0445-4334-37EDE0EDC86B}"/>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39897007"/>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61BB0-7098-4C04-A753-5FEBEB06D6AE}"/>
              </a:ext>
            </a:extLst>
          </p:cNvPr>
          <p:cNvSpPr>
            <a:spLocks noGrp="1"/>
          </p:cNvSpPr>
          <p:nvPr>
            <p:ph type="title"/>
          </p:nvPr>
        </p:nvSpPr>
        <p:spPr/>
        <p:txBody>
          <a:bodyPr>
            <a:normAutofit/>
          </a:bodyPr>
          <a:lstStyle/>
          <a:p>
            <a:r>
              <a:rPr lang="en-GB" sz="4800" b="0" i="0" dirty="0">
                <a:solidFill>
                  <a:srgbClr val="000000"/>
                </a:solidFill>
                <a:effectLst/>
                <a:latin typeface="Open Sans" panose="020B0606030504020204" pitchFamily="34" charset="0"/>
              </a:rPr>
              <a:t>Introduction to Safeguarding</a:t>
            </a:r>
            <a:endParaRPr lang="en-GB" sz="3100" dirty="0"/>
          </a:p>
        </p:txBody>
      </p:sp>
      <p:sp>
        <p:nvSpPr>
          <p:cNvPr id="3" name="Content Placeholder 2">
            <a:extLst>
              <a:ext uri="{FF2B5EF4-FFF2-40B4-BE49-F238E27FC236}">
                <a16:creationId xmlns:a16="http://schemas.microsoft.com/office/drawing/2014/main" id="{BD509209-755B-4C0F-8362-4B017068586B}"/>
              </a:ext>
            </a:extLst>
          </p:cNvPr>
          <p:cNvSpPr>
            <a:spLocks noGrp="1"/>
          </p:cNvSpPr>
          <p:nvPr>
            <p:ph idx="1"/>
          </p:nvPr>
        </p:nvSpPr>
        <p:spPr>
          <a:xfrm>
            <a:off x="1097280" y="1686111"/>
            <a:ext cx="10058400" cy="4382605"/>
          </a:xfrm>
        </p:spPr>
        <p:txBody>
          <a:bodyPr>
            <a:normAutofit fontScale="92500" lnSpcReduction="20000"/>
          </a:bodyPr>
          <a:lstStyle/>
          <a:p>
            <a:pPr marL="292608" lvl="1">
              <a:buNone/>
            </a:pPr>
            <a:r>
              <a:rPr lang="en-GB" sz="2000" b="1" i="0" dirty="0">
                <a:solidFill>
                  <a:srgbClr val="000000"/>
                </a:solidFill>
                <a:effectLst/>
                <a:latin typeface="Open Sans" panose="020B0606030504020204" pitchFamily="34" charset="0"/>
              </a:rPr>
              <a:t>Why is Safeguarding Important?</a:t>
            </a:r>
          </a:p>
          <a:p>
            <a:r>
              <a:rPr lang="en-GB" b="1" i="0" dirty="0">
                <a:solidFill>
                  <a:srgbClr val="000000"/>
                </a:solidFill>
                <a:effectLst/>
                <a:latin typeface="Open Sans" panose="020B0606030504020204" pitchFamily="34" charset="0"/>
              </a:rPr>
              <a:t>Harassment and abuse in sport</a:t>
            </a:r>
          </a:p>
          <a:p>
            <a:pPr lvl="1"/>
            <a:r>
              <a:rPr lang="en-GB" b="0" i="0" dirty="0">
                <a:solidFill>
                  <a:srgbClr val="000000"/>
                </a:solidFill>
                <a:effectLst/>
                <a:latin typeface="Open Sans" panose="020B0606030504020204" pitchFamily="34" charset="0"/>
              </a:rPr>
              <a:t>Definitions (x-ref the </a:t>
            </a:r>
            <a:r>
              <a:rPr lang="en-GB" b="1" i="0" dirty="0">
                <a:solidFill>
                  <a:srgbClr val="000000"/>
                </a:solidFill>
                <a:effectLst/>
                <a:latin typeface="Open Sans" panose="020B0606030504020204" pitchFamily="34" charset="0"/>
              </a:rPr>
              <a:t>FIE Safeguarding Policy</a:t>
            </a:r>
            <a:r>
              <a:rPr lang="en-GB" b="0" i="0" dirty="0">
                <a:solidFill>
                  <a:srgbClr val="000000"/>
                </a:solidFill>
                <a:effectLst/>
                <a:latin typeface="Open Sans" panose="020B0606030504020204" pitchFamily="34" charset="0"/>
              </a:rPr>
              <a:t>)	</a:t>
            </a:r>
          </a:p>
          <a:p>
            <a:pPr lvl="1"/>
            <a:r>
              <a:rPr lang="en-GB" b="0" i="0" dirty="0">
                <a:solidFill>
                  <a:srgbClr val="000000"/>
                </a:solidFill>
                <a:effectLst/>
                <a:latin typeface="Open Sans" panose="020B0606030504020204" pitchFamily="34" charset="0"/>
              </a:rPr>
              <a:t>Examples				</a:t>
            </a:r>
          </a:p>
          <a:p>
            <a:r>
              <a:rPr lang="en-GB" b="1" i="0" dirty="0">
                <a:solidFill>
                  <a:srgbClr val="000000"/>
                </a:solidFill>
                <a:effectLst/>
                <a:latin typeface="Open Sans" panose="020B0606030504020204" pitchFamily="34" charset="0"/>
              </a:rPr>
              <a:t>Impacts of harassment and abuse in sport</a:t>
            </a:r>
          </a:p>
          <a:p>
            <a:r>
              <a:rPr lang="en-GB" b="1" i="0" dirty="0">
                <a:solidFill>
                  <a:srgbClr val="000000"/>
                </a:solidFill>
                <a:effectLst/>
                <a:latin typeface="Open Sans" panose="020B0606030504020204" pitchFamily="34" charset="0"/>
              </a:rPr>
              <a:t>Why it needs to be addressed by sport</a:t>
            </a:r>
          </a:p>
          <a:p>
            <a:pPr lvl="1"/>
            <a:r>
              <a:rPr lang="en-GB" b="0" i="0" dirty="0">
                <a:solidFill>
                  <a:srgbClr val="000000"/>
                </a:solidFill>
                <a:effectLst/>
                <a:latin typeface="Open Sans" panose="020B0606030504020204" pitchFamily="34" charset="0"/>
              </a:rPr>
              <a:t>Legal Context – Global &amp; Regional Legislative Frameworks</a:t>
            </a:r>
          </a:p>
          <a:p>
            <a:pPr lvl="1"/>
            <a:r>
              <a:rPr lang="en-GB" b="0" i="0" dirty="0">
                <a:solidFill>
                  <a:srgbClr val="000000"/>
                </a:solidFill>
                <a:effectLst/>
                <a:latin typeface="Open Sans" panose="020B0606030504020204" pitchFamily="34" charset="0"/>
              </a:rPr>
              <a:t>Olympic Context - Olympism/IOC Mission</a:t>
            </a:r>
          </a:p>
          <a:p>
            <a:pPr lvl="1"/>
            <a:r>
              <a:rPr lang="en-GB" dirty="0">
                <a:solidFill>
                  <a:srgbClr val="000000"/>
                </a:solidFill>
                <a:latin typeface="Open Sans" panose="020B0606030504020204" pitchFamily="34" charset="0"/>
              </a:rPr>
              <a:t>Sporting Context - Risks of Elite/International Sport, what the research tells us</a:t>
            </a:r>
            <a:endParaRPr lang="en-GB" b="0" i="0" dirty="0">
              <a:solidFill>
                <a:srgbClr val="000000"/>
              </a:solidFill>
              <a:effectLst/>
              <a:latin typeface="Open Sans" panose="020B0606030504020204" pitchFamily="34" charset="0"/>
            </a:endParaRPr>
          </a:p>
          <a:p>
            <a:r>
              <a:rPr lang="en-GB" b="1" i="0" dirty="0">
                <a:solidFill>
                  <a:srgbClr val="000000"/>
                </a:solidFill>
                <a:effectLst/>
                <a:latin typeface="Open Sans" panose="020B0606030504020204" pitchFamily="34" charset="0"/>
              </a:rPr>
              <a:t>Athlete Rights</a:t>
            </a:r>
          </a:p>
          <a:p>
            <a:endParaRPr lang="en-GB" b="0" i="0" dirty="0">
              <a:solidFill>
                <a:srgbClr val="000000"/>
              </a:solidFill>
              <a:effectLst/>
              <a:latin typeface="Open Sans" panose="020B0606030504020204" pitchFamily="34" charset="0"/>
            </a:endParaRPr>
          </a:p>
          <a:p>
            <a:endParaRPr lang="en-GB" b="0" i="0" dirty="0">
              <a:solidFill>
                <a:srgbClr val="000000"/>
              </a:solidFill>
              <a:effectLst/>
              <a:latin typeface="Open Sans" panose="020B0606030504020204" pitchFamily="34" charset="0"/>
            </a:endParaRPr>
          </a:p>
        </p:txBody>
      </p:sp>
    </p:spTree>
    <p:extLst>
      <p:ext uri="{BB962C8B-B14F-4D97-AF65-F5344CB8AC3E}">
        <p14:creationId xmlns:p14="http://schemas.microsoft.com/office/powerpoint/2010/main" val="3271215298"/>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B859-7A5B-F4D1-F07B-EE6730D8E5AF}"/>
              </a:ext>
            </a:extLst>
          </p:cNvPr>
          <p:cNvSpPr>
            <a:spLocks noGrp="1"/>
          </p:cNvSpPr>
          <p:nvPr>
            <p:ph type="title"/>
          </p:nvPr>
        </p:nvSpPr>
        <p:spPr/>
        <p:txBody>
          <a:bodyPr>
            <a:normAutofit fontScale="90000"/>
          </a:bodyPr>
          <a:lstStyle/>
          <a:p>
            <a:r>
              <a:rPr lang="en-GB" dirty="0"/>
              <a:t>WHY IS SAFEGUARDING IMPORTANT?</a:t>
            </a:r>
          </a:p>
        </p:txBody>
      </p:sp>
      <p:sp>
        <p:nvSpPr>
          <p:cNvPr id="3" name="Content Placeholder 2">
            <a:extLst>
              <a:ext uri="{FF2B5EF4-FFF2-40B4-BE49-F238E27FC236}">
                <a16:creationId xmlns:a16="http://schemas.microsoft.com/office/drawing/2014/main" id="{09380F1A-D06B-A844-F0FA-2ABA0D6529FC}"/>
              </a:ext>
            </a:extLst>
          </p:cNvPr>
          <p:cNvSpPr>
            <a:spLocks noGrp="1"/>
          </p:cNvSpPr>
          <p:nvPr>
            <p:ph idx="1"/>
          </p:nvPr>
        </p:nvSpPr>
        <p:spPr/>
        <p:txBody>
          <a:bodyPr numCol="1">
            <a:normAutofit/>
          </a:bodyPr>
          <a:lstStyle/>
          <a:p>
            <a:pPr marL="536575" indent="-536575">
              <a:buFont typeface="Arial" panose="020B0604020202020204" pitchFamily="34" charset="0"/>
              <a:buChar char="•"/>
            </a:pPr>
            <a:r>
              <a:rPr lang="en-GB" sz="3600" dirty="0"/>
              <a:t>To protect </a:t>
            </a:r>
            <a:r>
              <a:rPr lang="en-GB" sz="3600" b="1" dirty="0"/>
              <a:t>all </a:t>
            </a:r>
            <a:r>
              <a:rPr lang="en-GB" sz="3600" dirty="0"/>
              <a:t>participants </a:t>
            </a:r>
          </a:p>
          <a:p>
            <a:pPr marL="536575" indent="-536575">
              <a:buFont typeface="Arial" panose="020B0604020202020204" pitchFamily="34" charset="0"/>
              <a:buChar char="•"/>
            </a:pPr>
            <a:r>
              <a:rPr lang="en-GB" sz="3600" dirty="0"/>
              <a:t>To create safe environments for people to have fun</a:t>
            </a:r>
          </a:p>
          <a:p>
            <a:pPr marL="536575" indent="-536575">
              <a:buFont typeface="Arial" panose="020B0604020202020204" pitchFamily="34" charset="0"/>
              <a:buChar char="•"/>
            </a:pPr>
            <a:r>
              <a:rPr lang="en-GB" sz="3600" dirty="0"/>
              <a:t>For athletes to perform at their best</a:t>
            </a:r>
          </a:p>
          <a:p>
            <a:pPr marL="536575" indent="-536575">
              <a:buFont typeface="Arial" panose="020B0604020202020204" pitchFamily="34" charset="0"/>
              <a:buChar char="•"/>
            </a:pPr>
            <a:r>
              <a:rPr lang="en-GB" sz="3600" dirty="0"/>
              <a:t>Positive experiences - to keep people in and to grow the sport</a:t>
            </a:r>
          </a:p>
          <a:p>
            <a:pPr marL="536575" indent="-536575">
              <a:buFont typeface="Arial" panose="020B0604020202020204" pitchFamily="34" charset="0"/>
              <a:buChar char="•"/>
            </a:pPr>
            <a:r>
              <a:rPr lang="en-GB" sz="3600" dirty="0"/>
              <a:t>To protect the ‘brand’ of the organisation/sport.</a:t>
            </a:r>
          </a:p>
        </p:txBody>
      </p:sp>
    </p:spTree>
    <p:extLst>
      <p:ext uri="{BB962C8B-B14F-4D97-AF65-F5344CB8AC3E}">
        <p14:creationId xmlns:p14="http://schemas.microsoft.com/office/powerpoint/2010/main" val="3527893400"/>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E607BE-5B55-4EDA-B9C5-0F5B153A39B0}"/>
              </a:ext>
            </a:extLst>
          </p:cNvPr>
          <p:cNvSpPr>
            <a:spLocks noGrp="1"/>
          </p:cNvSpPr>
          <p:nvPr>
            <p:ph type="title"/>
          </p:nvPr>
        </p:nvSpPr>
        <p:spPr/>
        <p:txBody>
          <a:bodyPr/>
          <a:lstStyle/>
          <a:p>
            <a:r>
              <a:rPr lang="en-GB" dirty="0"/>
              <a:t>FIE Safeguarding Policy: Definitions</a:t>
            </a:r>
          </a:p>
        </p:txBody>
      </p:sp>
      <p:grpSp>
        <p:nvGrpSpPr>
          <p:cNvPr id="15" name="Group 14">
            <a:extLst>
              <a:ext uri="{FF2B5EF4-FFF2-40B4-BE49-F238E27FC236}">
                <a16:creationId xmlns:a16="http://schemas.microsoft.com/office/drawing/2014/main" id="{75AEEDF7-8CF6-4224-AA9A-8E0C751026B7}"/>
              </a:ext>
            </a:extLst>
          </p:cNvPr>
          <p:cNvGrpSpPr/>
          <p:nvPr/>
        </p:nvGrpSpPr>
        <p:grpSpPr>
          <a:xfrm>
            <a:off x="50801" y="1276350"/>
            <a:ext cx="12084049" cy="5030808"/>
            <a:chOff x="50801" y="1276350"/>
            <a:chExt cx="12084049" cy="5030808"/>
          </a:xfrm>
          <a:solidFill>
            <a:schemeClr val="accent2">
              <a:lumMod val="20000"/>
              <a:lumOff val="80000"/>
            </a:schemeClr>
          </a:solidFill>
        </p:grpSpPr>
        <p:sp>
          <p:nvSpPr>
            <p:cNvPr id="2" name="Rectangle 1">
              <a:extLst>
                <a:ext uri="{FF2B5EF4-FFF2-40B4-BE49-F238E27FC236}">
                  <a16:creationId xmlns:a16="http://schemas.microsoft.com/office/drawing/2014/main" id="{ADC09A53-7A86-4D5B-AC52-9EBA6D99A712}"/>
                </a:ext>
              </a:extLst>
            </p:cNvPr>
            <p:cNvSpPr/>
            <p:nvPr/>
          </p:nvSpPr>
          <p:spPr>
            <a:xfrm>
              <a:off x="50801" y="1276350"/>
              <a:ext cx="6019800" cy="2496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85D8B24-F02B-40CE-B679-2E5DCBEF4BBE}"/>
                </a:ext>
              </a:extLst>
            </p:cNvPr>
            <p:cNvSpPr/>
            <p:nvPr/>
          </p:nvSpPr>
          <p:spPr>
            <a:xfrm>
              <a:off x="50801" y="3810889"/>
              <a:ext cx="6019800" cy="2496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6C02B91-2577-444F-9EB2-8600AFEFC5E2}"/>
                </a:ext>
              </a:extLst>
            </p:cNvPr>
            <p:cNvSpPr/>
            <p:nvPr/>
          </p:nvSpPr>
          <p:spPr>
            <a:xfrm>
              <a:off x="6115050" y="1276350"/>
              <a:ext cx="6019800" cy="2496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AD5EF35-7F1E-4C5D-82FD-2B3590B6BEDF}"/>
                </a:ext>
              </a:extLst>
            </p:cNvPr>
            <p:cNvSpPr/>
            <p:nvPr/>
          </p:nvSpPr>
          <p:spPr>
            <a:xfrm>
              <a:off x="6115050" y="3810889"/>
              <a:ext cx="6019800" cy="2496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object 3">
            <a:extLst>
              <a:ext uri="{FF2B5EF4-FFF2-40B4-BE49-F238E27FC236}">
                <a16:creationId xmlns:a16="http://schemas.microsoft.com/office/drawing/2014/main" id="{44163379-2B0D-452C-940B-922D52F063A6}"/>
              </a:ext>
            </a:extLst>
          </p:cNvPr>
          <p:cNvSpPr txBox="1"/>
          <p:nvPr/>
        </p:nvSpPr>
        <p:spPr>
          <a:xfrm>
            <a:off x="135027" y="1274499"/>
            <a:ext cx="5935574" cy="2370779"/>
          </a:xfrm>
          <a:prstGeom prst="rect">
            <a:avLst/>
          </a:prstGeom>
          <a:ln w="9525">
            <a:noFill/>
          </a:ln>
        </p:spPr>
        <p:txBody>
          <a:bodyPr vert="horz" wrap="square" lIns="0" tIns="28099" rIns="0" bIns="0" rtlCol="0">
            <a:noAutofit/>
          </a:bodyPr>
          <a:lstStyle/>
          <a:p>
            <a:pPr marL="68580" algn="ctr">
              <a:spcBef>
                <a:spcPts val="221"/>
              </a:spcBef>
            </a:pPr>
            <a:r>
              <a:rPr sz="2000" b="1" spc="-15" dirty="0">
                <a:cs typeface="Gill Sans MT"/>
              </a:rPr>
              <a:t>Physical</a:t>
            </a:r>
            <a:r>
              <a:rPr sz="2000" b="1" spc="11" dirty="0">
                <a:cs typeface="Gill Sans MT"/>
              </a:rPr>
              <a:t> </a:t>
            </a:r>
            <a:r>
              <a:rPr sz="2000" b="1" spc="4" dirty="0">
                <a:cs typeface="Gill Sans MT"/>
              </a:rPr>
              <a:t>abuse</a:t>
            </a:r>
            <a:endParaRPr sz="2000" b="1" dirty="0">
              <a:cs typeface="Gill Sans MT"/>
            </a:endParaRPr>
          </a:p>
          <a:p>
            <a:pPr marL="68580" marR="177641">
              <a:lnSpc>
                <a:spcPct val="100099"/>
              </a:lnSpc>
              <a:spcBef>
                <a:spcPts val="11"/>
              </a:spcBef>
            </a:pPr>
            <a:r>
              <a:rPr sz="2000" spc="-23" dirty="0">
                <a:cs typeface="Gill Sans MT"/>
              </a:rPr>
              <a:t>Any deliberate </a:t>
            </a:r>
            <a:r>
              <a:rPr sz="2000" spc="-8" dirty="0">
                <a:cs typeface="Gill Sans MT"/>
              </a:rPr>
              <a:t>and </a:t>
            </a:r>
            <a:r>
              <a:rPr sz="2000" spc="-19" dirty="0">
                <a:cs typeface="Gill Sans MT"/>
              </a:rPr>
              <a:t>unwelcome </a:t>
            </a:r>
            <a:r>
              <a:rPr sz="2000" spc="-26" dirty="0">
                <a:cs typeface="Gill Sans MT"/>
              </a:rPr>
              <a:t>act- </a:t>
            </a:r>
            <a:r>
              <a:rPr sz="2000" spc="-45" dirty="0">
                <a:cs typeface="Gill Sans MT"/>
              </a:rPr>
              <a:t>for </a:t>
            </a:r>
            <a:r>
              <a:rPr sz="2000" spc="-11" dirty="0">
                <a:cs typeface="Gill Sans MT"/>
              </a:rPr>
              <a:t>example </a:t>
            </a:r>
            <a:r>
              <a:rPr sz="2000" spc="-23" dirty="0">
                <a:cs typeface="Gill Sans MT"/>
              </a:rPr>
              <a:t>punching, beating, </a:t>
            </a:r>
            <a:r>
              <a:rPr sz="2000" spc="-45" dirty="0">
                <a:cs typeface="Gill Sans MT"/>
              </a:rPr>
              <a:t>kicking, </a:t>
            </a:r>
            <a:r>
              <a:rPr sz="2000" spc="-30" dirty="0">
                <a:cs typeface="Gill Sans MT"/>
              </a:rPr>
              <a:t>biting, </a:t>
            </a:r>
            <a:r>
              <a:rPr sz="2000" spc="-19" dirty="0">
                <a:cs typeface="Gill Sans MT"/>
              </a:rPr>
              <a:t>burning </a:t>
            </a:r>
            <a:r>
              <a:rPr sz="2000" spc="-53" dirty="0">
                <a:cs typeface="Gill Sans MT"/>
              </a:rPr>
              <a:t>or </a:t>
            </a:r>
            <a:r>
              <a:rPr sz="2000" spc="-19" dirty="0">
                <a:cs typeface="Gill Sans MT"/>
              </a:rPr>
              <a:t>use </a:t>
            </a:r>
            <a:r>
              <a:rPr sz="2000" spc="-15" dirty="0">
                <a:cs typeface="Gill Sans MT"/>
              </a:rPr>
              <a:t>of </a:t>
            </a:r>
            <a:r>
              <a:rPr sz="2000" spc="-8" dirty="0">
                <a:cs typeface="Gill Sans MT"/>
              </a:rPr>
              <a:t>undue </a:t>
            </a:r>
            <a:r>
              <a:rPr sz="2000" spc="-34" dirty="0">
                <a:cs typeface="Gill Sans MT"/>
              </a:rPr>
              <a:t>force </a:t>
            </a:r>
            <a:r>
              <a:rPr sz="2000" spc="-15" dirty="0">
                <a:cs typeface="Gill Sans MT"/>
              </a:rPr>
              <a:t>- </a:t>
            </a:r>
            <a:r>
              <a:rPr sz="2000" spc="-30" dirty="0">
                <a:cs typeface="Gill Sans MT"/>
              </a:rPr>
              <a:t>that </a:t>
            </a:r>
            <a:r>
              <a:rPr sz="2000" spc="-23" dirty="0">
                <a:cs typeface="Gill Sans MT"/>
              </a:rPr>
              <a:t>causes  </a:t>
            </a:r>
            <a:r>
              <a:rPr sz="2000" spc="-30" dirty="0">
                <a:cs typeface="Gill Sans MT"/>
              </a:rPr>
              <a:t>physical </a:t>
            </a:r>
            <a:r>
              <a:rPr sz="2000" spc="-23" dirty="0">
                <a:cs typeface="Gill Sans MT"/>
              </a:rPr>
              <a:t>trauma </a:t>
            </a:r>
            <a:r>
              <a:rPr sz="2000" spc="-53" dirty="0">
                <a:cs typeface="Gill Sans MT"/>
              </a:rPr>
              <a:t>or </a:t>
            </a:r>
            <a:r>
              <a:rPr sz="2000" spc="-49" dirty="0">
                <a:cs typeface="Gill Sans MT"/>
              </a:rPr>
              <a:t>injury. </a:t>
            </a:r>
            <a:r>
              <a:rPr sz="2000" spc="-11" dirty="0">
                <a:cs typeface="Gill Sans MT"/>
              </a:rPr>
              <a:t>Such </a:t>
            </a:r>
            <a:r>
              <a:rPr sz="2000" spc="-26" dirty="0">
                <a:cs typeface="Gill Sans MT"/>
              </a:rPr>
              <a:t>act </a:t>
            </a:r>
            <a:r>
              <a:rPr sz="2000" spc="-19" dirty="0">
                <a:cs typeface="Gill Sans MT"/>
              </a:rPr>
              <a:t>can </a:t>
            </a:r>
            <a:r>
              <a:rPr sz="2000" spc="-30" dirty="0">
                <a:cs typeface="Gill Sans MT"/>
              </a:rPr>
              <a:t>also  </a:t>
            </a:r>
            <a:r>
              <a:rPr sz="2000" spc="-34" dirty="0">
                <a:cs typeface="Gill Sans MT"/>
              </a:rPr>
              <a:t>consist </a:t>
            </a:r>
            <a:r>
              <a:rPr sz="2000" spc="-19" dirty="0">
                <a:cs typeface="Gill Sans MT"/>
              </a:rPr>
              <a:t>of </a:t>
            </a:r>
            <a:r>
              <a:rPr sz="2000" spc="-30" dirty="0">
                <a:cs typeface="Gill Sans MT"/>
              </a:rPr>
              <a:t>forced </a:t>
            </a:r>
            <a:r>
              <a:rPr sz="2000" spc="-53" dirty="0">
                <a:cs typeface="Gill Sans MT"/>
              </a:rPr>
              <a:t>or </a:t>
            </a:r>
            <a:r>
              <a:rPr sz="2000" spc="-26" dirty="0">
                <a:cs typeface="Gill Sans MT"/>
              </a:rPr>
              <a:t>inappropriate </a:t>
            </a:r>
            <a:r>
              <a:rPr sz="2000" spc="-30" dirty="0">
                <a:cs typeface="Gill Sans MT"/>
              </a:rPr>
              <a:t>physical </a:t>
            </a:r>
            <a:r>
              <a:rPr sz="2000" spc="-38" dirty="0">
                <a:cs typeface="Gill Sans MT"/>
              </a:rPr>
              <a:t>activity </a:t>
            </a:r>
            <a:r>
              <a:rPr sz="2000" spc="-19" dirty="0">
                <a:cs typeface="Gill Sans MT"/>
              </a:rPr>
              <a:t>(e.g. </a:t>
            </a:r>
            <a:r>
              <a:rPr sz="2000" spc="-11" dirty="0">
                <a:cs typeface="Gill Sans MT"/>
              </a:rPr>
              <a:t>age- </a:t>
            </a:r>
            <a:r>
              <a:rPr sz="2000" spc="-98" dirty="0">
                <a:cs typeface="Gill Sans MT"/>
              </a:rPr>
              <a:t>or, </a:t>
            </a:r>
            <a:r>
              <a:rPr sz="2000" spc="-19" dirty="0">
                <a:cs typeface="Gill Sans MT"/>
              </a:rPr>
              <a:t>physique- </a:t>
            </a:r>
            <a:r>
              <a:rPr sz="2000" spc="-26" dirty="0">
                <a:cs typeface="Gill Sans MT"/>
              </a:rPr>
              <a:t>inappropriate </a:t>
            </a:r>
            <a:r>
              <a:rPr sz="2000" spc="-30" dirty="0">
                <a:cs typeface="Gill Sans MT"/>
              </a:rPr>
              <a:t>training </a:t>
            </a:r>
            <a:r>
              <a:rPr sz="2000" spc="-34" dirty="0">
                <a:cs typeface="Gill Sans MT"/>
              </a:rPr>
              <a:t>loads; </a:t>
            </a:r>
            <a:r>
              <a:rPr sz="2000" spc="-53" dirty="0">
                <a:cs typeface="Gill Sans MT"/>
              </a:rPr>
              <a:t>or </a:t>
            </a:r>
            <a:r>
              <a:rPr sz="2000" spc="-11" dirty="0">
                <a:cs typeface="Gill Sans MT"/>
              </a:rPr>
              <a:t>when </a:t>
            </a:r>
            <a:r>
              <a:rPr sz="2000" spc="-30" dirty="0">
                <a:cs typeface="Gill Sans MT"/>
              </a:rPr>
              <a:t>injured </a:t>
            </a:r>
            <a:r>
              <a:rPr sz="2000" spc="-53" dirty="0">
                <a:cs typeface="Gill Sans MT"/>
              </a:rPr>
              <a:t>or </a:t>
            </a:r>
            <a:r>
              <a:rPr sz="2000" spc="-30" dirty="0">
                <a:cs typeface="Gill Sans MT"/>
              </a:rPr>
              <a:t>in </a:t>
            </a:r>
            <a:r>
              <a:rPr sz="2000" spc="-11" dirty="0">
                <a:cs typeface="Gill Sans MT"/>
              </a:rPr>
              <a:t>pain) </a:t>
            </a:r>
            <a:r>
              <a:rPr sz="2000" spc="-30" dirty="0">
                <a:cs typeface="Gill Sans MT"/>
              </a:rPr>
              <a:t>forced </a:t>
            </a:r>
            <a:r>
              <a:rPr sz="2000" spc="-26" dirty="0">
                <a:cs typeface="Gill Sans MT"/>
              </a:rPr>
              <a:t>alcohol consumption, </a:t>
            </a:r>
            <a:r>
              <a:rPr sz="2000" spc="-53" dirty="0">
                <a:cs typeface="Gill Sans MT"/>
              </a:rPr>
              <a:t>or </a:t>
            </a:r>
            <a:r>
              <a:rPr sz="2000" spc="-30" dirty="0">
                <a:cs typeface="Gill Sans MT"/>
              </a:rPr>
              <a:t>forced </a:t>
            </a:r>
            <a:r>
              <a:rPr sz="2000" spc="-11" dirty="0">
                <a:cs typeface="Gill Sans MT"/>
              </a:rPr>
              <a:t>doping  </a:t>
            </a:r>
            <a:r>
              <a:rPr sz="2000" spc="-34" dirty="0">
                <a:cs typeface="Gill Sans MT"/>
              </a:rPr>
              <a:t>practices.</a:t>
            </a:r>
            <a:endParaRPr sz="2000" dirty="0">
              <a:cs typeface="Gill Sans MT"/>
            </a:endParaRPr>
          </a:p>
        </p:txBody>
      </p:sp>
      <p:sp>
        <p:nvSpPr>
          <p:cNvPr id="17" name="object 4">
            <a:extLst>
              <a:ext uri="{FF2B5EF4-FFF2-40B4-BE49-F238E27FC236}">
                <a16:creationId xmlns:a16="http://schemas.microsoft.com/office/drawing/2014/main" id="{A95EF71A-7853-4EB2-8F78-A348D68C0B3A}"/>
              </a:ext>
            </a:extLst>
          </p:cNvPr>
          <p:cNvSpPr txBox="1"/>
          <p:nvPr/>
        </p:nvSpPr>
        <p:spPr>
          <a:xfrm>
            <a:off x="6184549" y="1274499"/>
            <a:ext cx="5741798" cy="2370779"/>
          </a:xfrm>
          <a:prstGeom prst="rect">
            <a:avLst/>
          </a:prstGeom>
          <a:ln w="9525">
            <a:noFill/>
          </a:ln>
        </p:spPr>
        <p:txBody>
          <a:bodyPr vert="horz" wrap="square" lIns="0" tIns="28099" rIns="0" bIns="0" rtlCol="0">
            <a:noAutofit/>
          </a:bodyPr>
          <a:lstStyle/>
          <a:p>
            <a:pPr marL="68580" algn="ctr">
              <a:spcBef>
                <a:spcPts val="221"/>
              </a:spcBef>
            </a:pPr>
            <a:r>
              <a:rPr sz="2000" b="1" spc="-11" dirty="0">
                <a:cs typeface="Gill Sans MT"/>
              </a:rPr>
              <a:t>Psychological</a:t>
            </a:r>
            <a:r>
              <a:rPr sz="2000" b="1" spc="11" dirty="0">
                <a:cs typeface="Gill Sans MT"/>
              </a:rPr>
              <a:t> </a:t>
            </a:r>
            <a:r>
              <a:rPr sz="2000" b="1" spc="4" dirty="0">
                <a:cs typeface="Gill Sans MT"/>
              </a:rPr>
              <a:t>abuse</a:t>
            </a:r>
            <a:endParaRPr sz="2000" b="1" dirty="0">
              <a:cs typeface="Gill Sans MT"/>
            </a:endParaRPr>
          </a:p>
          <a:p>
            <a:pPr marL="68580" marR="280511">
              <a:spcBef>
                <a:spcPts val="15"/>
              </a:spcBef>
            </a:pPr>
            <a:r>
              <a:rPr sz="2000" spc="-23" dirty="0">
                <a:cs typeface="Gill Sans MT"/>
              </a:rPr>
              <a:t>Any </a:t>
            </a:r>
            <a:r>
              <a:rPr sz="2000" spc="-19" dirty="0">
                <a:cs typeface="Gill Sans MT"/>
              </a:rPr>
              <a:t>unwelcome </a:t>
            </a:r>
            <a:r>
              <a:rPr sz="2000" spc="-30" dirty="0">
                <a:cs typeface="Gill Sans MT"/>
              </a:rPr>
              <a:t>act </a:t>
            </a:r>
            <a:r>
              <a:rPr sz="2000" spc="-26" dirty="0">
                <a:cs typeface="Gill Sans MT"/>
              </a:rPr>
              <a:t>including confinement, </a:t>
            </a:r>
            <a:r>
              <a:rPr sz="2000" spc="-34" dirty="0">
                <a:cs typeface="Gill Sans MT"/>
              </a:rPr>
              <a:t>isolation, </a:t>
            </a:r>
            <a:r>
              <a:rPr sz="2000" spc="-30" dirty="0">
                <a:cs typeface="Gill Sans MT"/>
              </a:rPr>
              <a:t>verbal </a:t>
            </a:r>
            <a:r>
              <a:rPr sz="2000" spc="-34" dirty="0">
                <a:cs typeface="Gill Sans MT"/>
              </a:rPr>
              <a:t>assault, </a:t>
            </a:r>
            <a:r>
              <a:rPr sz="2000" spc="-30" dirty="0">
                <a:cs typeface="Gill Sans MT"/>
              </a:rPr>
              <a:t>humiliation, </a:t>
            </a:r>
            <a:r>
              <a:rPr sz="2000" spc="-34" dirty="0">
                <a:cs typeface="Gill Sans MT"/>
              </a:rPr>
              <a:t>intimidation, </a:t>
            </a:r>
            <a:r>
              <a:rPr sz="2000" spc="-30" dirty="0">
                <a:cs typeface="Gill Sans MT"/>
              </a:rPr>
              <a:t>infantilisation </a:t>
            </a:r>
            <a:r>
              <a:rPr sz="2000" spc="-53" dirty="0">
                <a:cs typeface="Gill Sans MT"/>
              </a:rPr>
              <a:t>or </a:t>
            </a:r>
            <a:r>
              <a:rPr sz="2000" spc="-26" dirty="0">
                <a:cs typeface="Gill Sans MT"/>
              </a:rPr>
              <a:t>any </a:t>
            </a:r>
            <a:r>
              <a:rPr sz="2000" spc="-34" dirty="0">
                <a:cs typeface="Gill Sans MT"/>
              </a:rPr>
              <a:t>other treatment, </a:t>
            </a:r>
            <a:r>
              <a:rPr sz="2000" spc="-26" dirty="0">
                <a:cs typeface="Gill Sans MT"/>
              </a:rPr>
              <a:t>which </a:t>
            </a:r>
            <a:r>
              <a:rPr sz="2000" spc="-23" dirty="0">
                <a:cs typeface="Gill Sans MT"/>
              </a:rPr>
              <a:t>may </a:t>
            </a:r>
            <a:r>
              <a:rPr sz="2000" spc="-30" dirty="0">
                <a:cs typeface="Gill Sans MT"/>
              </a:rPr>
              <a:t>diminish </a:t>
            </a:r>
            <a:r>
              <a:rPr sz="2000" spc="-23" dirty="0">
                <a:cs typeface="Gill Sans MT"/>
              </a:rPr>
              <a:t>the </a:t>
            </a:r>
            <a:r>
              <a:rPr sz="2000" spc="-19" dirty="0">
                <a:cs typeface="Gill Sans MT"/>
              </a:rPr>
              <a:t>sense of </a:t>
            </a:r>
            <a:r>
              <a:rPr sz="2000" spc="-49" dirty="0">
                <a:cs typeface="Gill Sans MT"/>
              </a:rPr>
              <a:t>identity, </a:t>
            </a:r>
            <a:r>
              <a:rPr sz="2000" spc="-30" dirty="0">
                <a:cs typeface="Gill Sans MT"/>
              </a:rPr>
              <a:t>dignity </a:t>
            </a:r>
            <a:r>
              <a:rPr sz="2000" spc="-8" dirty="0">
                <a:cs typeface="Gill Sans MT"/>
              </a:rPr>
              <a:t>and </a:t>
            </a:r>
            <a:r>
              <a:rPr sz="2000" spc="-23" dirty="0">
                <a:cs typeface="Gill Sans MT"/>
              </a:rPr>
              <a:t>self-worth </a:t>
            </a:r>
            <a:r>
              <a:rPr sz="2000" spc="-53" dirty="0">
                <a:cs typeface="Gill Sans MT"/>
              </a:rPr>
              <a:t>or </a:t>
            </a:r>
            <a:r>
              <a:rPr sz="2000" spc="-38" dirty="0">
                <a:cs typeface="Gill Sans MT"/>
              </a:rPr>
              <a:t>result </a:t>
            </a:r>
            <a:r>
              <a:rPr sz="2000" spc="-30" dirty="0">
                <a:cs typeface="Gill Sans MT"/>
              </a:rPr>
              <a:t>in significant </a:t>
            </a:r>
            <a:r>
              <a:rPr sz="2000" spc="-23" dirty="0">
                <a:cs typeface="Gill Sans MT"/>
              </a:rPr>
              <a:t>emotional</a:t>
            </a:r>
            <a:r>
              <a:rPr sz="2000" spc="11" dirty="0">
                <a:cs typeface="Gill Sans MT"/>
              </a:rPr>
              <a:t> </a:t>
            </a:r>
            <a:r>
              <a:rPr sz="2000" spc="-26" dirty="0">
                <a:cs typeface="Gill Sans MT"/>
              </a:rPr>
              <a:t>upset.</a:t>
            </a:r>
            <a:endParaRPr sz="2000" dirty="0">
              <a:cs typeface="Gill Sans MT"/>
            </a:endParaRPr>
          </a:p>
        </p:txBody>
      </p:sp>
      <p:sp>
        <p:nvSpPr>
          <p:cNvPr id="18" name="object 5">
            <a:extLst>
              <a:ext uri="{FF2B5EF4-FFF2-40B4-BE49-F238E27FC236}">
                <a16:creationId xmlns:a16="http://schemas.microsoft.com/office/drawing/2014/main" id="{DACCD480-FFC9-44AD-BCC6-70D4464309A8}"/>
              </a:ext>
            </a:extLst>
          </p:cNvPr>
          <p:cNvSpPr txBox="1"/>
          <p:nvPr/>
        </p:nvSpPr>
        <p:spPr>
          <a:xfrm>
            <a:off x="135027" y="3864311"/>
            <a:ext cx="3321290" cy="2527589"/>
          </a:xfrm>
          <a:prstGeom prst="rect">
            <a:avLst/>
          </a:prstGeom>
          <a:ln w="9525">
            <a:noFill/>
          </a:ln>
        </p:spPr>
        <p:txBody>
          <a:bodyPr vert="horz" wrap="square" lIns="0" tIns="25718" rIns="0" bIns="0" rtlCol="0">
            <a:noAutofit/>
          </a:bodyPr>
          <a:lstStyle/>
          <a:p>
            <a:pPr marL="68580" algn="ctr">
              <a:spcBef>
                <a:spcPts val="203"/>
              </a:spcBef>
            </a:pPr>
            <a:r>
              <a:rPr sz="2000" b="1" dirty="0">
                <a:cs typeface="Gill Sans MT"/>
              </a:rPr>
              <a:t>Sexual</a:t>
            </a:r>
            <a:r>
              <a:rPr sz="2000" b="1" spc="11" dirty="0">
                <a:cs typeface="Gill Sans MT"/>
              </a:rPr>
              <a:t> </a:t>
            </a:r>
            <a:r>
              <a:rPr sz="2000" b="1" spc="-8" dirty="0">
                <a:cs typeface="Gill Sans MT"/>
              </a:rPr>
              <a:t>harassment</a:t>
            </a:r>
            <a:endParaRPr sz="2000" b="1" dirty="0">
              <a:cs typeface="Gill Sans MT"/>
            </a:endParaRPr>
          </a:p>
          <a:p>
            <a:pPr marL="68580" marR="79058">
              <a:lnSpc>
                <a:spcPct val="99400"/>
              </a:lnSpc>
              <a:spcBef>
                <a:spcPts val="45"/>
              </a:spcBef>
            </a:pPr>
            <a:r>
              <a:rPr spc="-23" dirty="0">
                <a:cs typeface="Gill Sans MT"/>
              </a:rPr>
              <a:t>Any </a:t>
            </a:r>
            <a:r>
              <a:rPr spc="-15" dirty="0">
                <a:cs typeface="Gill Sans MT"/>
              </a:rPr>
              <a:t>unwanted </a:t>
            </a:r>
            <a:r>
              <a:rPr spc="-8" dirty="0">
                <a:cs typeface="Gill Sans MT"/>
              </a:rPr>
              <a:t>and </a:t>
            </a:r>
            <a:r>
              <a:rPr spc="-19" dirty="0">
                <a:cs typeface="Gill Sans MT"/>
              </a:rPr>
              <a:t>unwelcome </a:t>
            </a:r>
            <a:r>
              <a:rPr spc="-23" dirty="0">
                <a:cs typeface="Gill Sans MT"/>
              </a:rPr>
              <a:t>conduct </a:t>
            </a:r>
            <a:r>
              <a:rPr spc="-19" dirty="0">
                <a:cs typeface="Gill Sans MT"/>
              </a:rPr>
              <a:t>of </a:t>
            </a:r>
            <a:r>
              <a:rPr dirty="0">
                <a:cs typeface="Gill Sans MT"/>
              </a:rPr>
              <a:t>a </a:t>
            </a:r>
            <a:r>
              <a:rPr spc="-23" dirty="0">
                <a:cs typeface="Gill Sans MT"/>
              </a:rPr>
              <a:t>sexual </a:t>
            </a:r>
            <a:r>
              <a:rPr spc="-26" dirty="0">
                <a:cs typeface="Gill Sans MT"/>
              </a:rPr>
              <a:t>nature, whether </a:t>
            </a:r>
            <a:r>
              <a:rPr spc="-34" dirty="0">
                <a:cs typeface="Gill Sans MT"/>
              </a:rPr>
              <a:t>verbal, </a:t>
            </a:r>
            <a:r>
              <a:rPr spc="-23" dirty="0">
                <a:cs typeface="Gill Sans MT"/>
              </a:rPr>
              <a:t>non-verbal </a:t>
            </a:r>
            <a:r>
              <a:rPr spc="-53" dirty="0">
                <a:cs typeface="Gill Sans MT"/>
              </a:rPr>
              <a:t>or  </a:t>
            </a:r>
            <a:r>
              <a:rPr spc="-30" dirty="0">
                <a:cs typeface="Gill Sans MT"/>
              </a:rPr>
              <a:t>physical </a:t>
            </a:r>
            <a:r>
              <a:rPr spc="-26" dirty="0">
                <a:cs typeface="Gill Sans MT"/>
              </a:rPr>
              <a:t>that </a:t>
            </a:r>
            <a:r>
              <a:rPr spc="-19" dirty="0">
                <a:cs typeface="Gill Sans MT"/>
              </a:rPr>
              <a:t>does </a:t>
            </a:r>
            <a:r>
              <a:rPr spc="-26" dirty="0">
                <a:cs typeface="Gill Sans MT"/>
              </a:rPr>
              <a:t>not </a:t>
            </a:r>
            <a:r>
              <a:rPr spc="-34" dirty="0">
                <a:cs typeface="Gill Sans MT"/>
              </a:rPr>
              <a:t>constitute </a:t>
            </a:r>
            <a:r>
              <a:rPr spc="-26" dirty="0">
                <a:cs typeface="Gill Sans MT"/>
              </a:rPr>
              <a:t>sexual </a:t>
            </a:r>
            <a:r>
              <a:rPr spc="-19" dirty="0">
                <a:cs typeface="Gill Sans MT"/>
              </a:rPr>
              <a:t>abuse.  </a:t>
            </a:r>
            <a:r>
              <a:rPr spc="-26" dirty="0">
                <a:cs typeface="Gill Sans MT"/>
              </a:rPr>
              <a:t>Inappropriate </a:t>
            </a:r>
            <a:r>
              <a:rPr spc="-23" dirty="0">
                <a:cs typeface="Gill Sans MT"/>
              </a:rPr>
              <a:t>touching may </a:t>
            </a:r>
            <a:r>
              <a:rPr spc="4" dirty="0">
                <a:cs typeface="Gill Sans MT"/>
              </a:rPr>
              <a:t>be </a:t>
            </a:r>
            <a:r>
              <a:rPr spc="-26" dirty="0">
                <a:cs typeface="Gill Sans MT"/>
              </a:rPr>
              <a:t>considered  </a:t>
            </a:r>
            <a:r>
              <a:rPr spc="-34" dirty="0">
                <a:cs typeface="Gill Sans MT"/>
              </a:rPr>
              <a:t>either </a:t>
            </a:r>
            <a:r>
              <a:rPr spc="-23" dirty="0">
                <a:cs typeface="Gill Sans MT"/>
              </a:rPr>
              <a:t>harassment </a:t>
            </a:r>
            <a:r>
              <a:rPr spc="-53" dirty="0">
                <a:cs typeface="Gill Sans MT"/>
              </a:rPr>
              <a:t>or</a:t>
            </a:r>
            <a:r>
              <a:rPr spc="41" dirty="0">
                <a:cs typeface="Gill Sans MT"/>
              </a:rPr>
              <a:t> </a:t>
            </a:r>
            <a:r>
              <a:rPr spc="-15" dirty="0">
                <a:cs typeface="Gill Sans MT"/>
              </a:rPr>
              <a:t>abuse.</a:t>
            </a:r>
            <a:endParaRPr dirty="0">
              <a:cs typeface="Gill Sans MT"/>
            </a:endParaRPr>
          </a:p>
        </p:txBody>
      </p:sp>
      <p:sp>
        <p:nvSpPr>
          <p:cNvPr id="19" name="object 7">
            <a:extLst>
              <a:ext uri="{FF2B5EF4-FFF2-40B4-BE49-F238E27FC236}">
                <a16:creationId xmlns:a16="http://schemas.microsoft.com/office/drawing/2014/main" id="{7AD386AA-AA75-4E71-B7AC-9827C407FA9D}"/>
              </a:ext>
            </a:extLst>
          </p:cNvPr>
          <p:cNvSpPr txBox="1"/>
          <p:nvPr/>
        </p:nvSpPr>
        <p:spPr>
          <a:xfrm>
            <a:off x="3367314" y="3864311"/>
            <a:ext cx="2620736" cy="2527589"/>
          </a:xfrm>
          <a:prstGeom prst="rect">
            <a:avLst/>
          </a:prstGeom>
          <a:ln w="9525">
            <a:noFill/>
          </a:ln>
        </p:spPr>
        <p:txBody>
          <a:bodyPr vert="horz" wrap="square" lIns="0" tIns="28099" rIns="0" bIns="0" rtlCol="0">
            <a:noAutofit/>
          </a:bodyPr>
          <a:lstStyle/>
          <a:p>
            <a:pPr marL="68580" algn="ctr">
              <a:spcBef>
                <a:spcPts val="221"/>
              </a:spcBef>
            </a:pPr>
            <a:r>
              <a:rPr sz="2000" b="1" dirty="0">
                <a:cs typeface="Gill Sans MT"/>
              </a:rPr>
              <a:t>Sexual</a:t>
            </a:r>
            <a:r>
              <a:rPr sz="2000" b="1" spc="11" dirty="0">
                <a:cs typeface="Gill Sans MT"/>
              </a:rPr>
              <a:t> </a:t>
            </a:r>
            <a:r>
              <a:rPr sz="2000" b="1" spc="4" dirty="0">
                <a:cs typeface="Gill Sans MT"/>
              </a:rPr>
              <a:t>abuse</a:t>
            </a:r>
            <a:endParaRPr sz="2000" b="1" dirty="0">
              <a:cs typeface="Gill Sans MT"/>
            </a:endParaRPr>
          </a:p>
          <a:p>
            <a:pPr marL="68580" marR="83344">
              <a:lnSpc>
                <a:spcPct val="100400"/>
              </a:lnSpc>
              <a:spcBef>
                <a:spcPts val="8"/>
              </a:spcBef>
            </a:pPr>
            <a:r>
              <a:rPr spc="-23" dirty="0">
                <a:cs typeface="Gill Sans MT"/>
              </a:rPr>
              <a:t>Any conduct </a:t>
            </a:r>
            <a:r>
              <a:rPr spc="-19" dirty="0">
                <a:cs typeface="Gill Sans MT"/>
              </a:rPr>
              <a:t>of </a:t>
            </a:r>
            <a:r>
              <a:rPr dirty="0">
                <a:cs typeface="Gill Sans MT"/>
              </a:rPr>
              <a:t>a </a:t>
            </a:r>
            <a:r>
              <a:rPr spc="-23" dirty="0">
                <a:cs typeface="Gill Sans MT"/>
              </a:rPr>
              <a:t>sexual  </a:t>
            </a:r>
            <a:r>
              <a:rPr spc="-30" dirty="0">
                <a:cs typeface="Gill Sans MT"/>
              </a:rPr>
              <a:t>nature, </a:t>
            </a:r>
            <a:r>
              <a:rPr spc="-26" dirty="0">
                <a:cs typeface="Gill Sans MT"/>
              </a:rPr>
              <a:t>whether </a:t>
            </a:r>
            <a:r>
              <a:rPr spc="-15" dirty="0">
                <a:cs typeface="Gill Sans MT"/>
              </a:rPr>
              <a:t>non-  </a:t>
            </a:r>
            <a:r>
              <a:rPr spc="-34" dirty="0">
                <a:cs typeface="Gill Sans MT"/>
              </a:rPr>
              <a:t>contact, </a:t>
            </a:r>
            <a:r>
              <a:rPr spc="-30" dirty="0">
                <a:cs typeface="Gill Sans MT"/>
              </a:rPr>
              <a:t>contact </a:t>
            </a:r>
            <a:r>
              <a:rPr spc="-56" dirty="0">
                <a:cs typeface="Gill Sans MT"/>
              </a:rPr>
              <a:t>or  </a:t>
            </a:r>
            <a:r>
              <a:rPr spc="-26" dirty="0">
                <a:cs typeface="Gill Sans MT"/>
              </a:rPr>
              <a:t>penetrative, where  consent </a:t>
            </a:r>
            <a:r>
              <a:rPr spc="-45" dirty="0">
                <a:cs typeface="Gill Sans MT"/>
              </a:rPr>
              <a:t>is </a:t>
            </a:r>
            <a:r>
              <a:rPr spc="-26" dirty="0">
                <a:cs typeface="Gill Sans MT"/>
              </a:rPr>
              <a:t>coerced </a:t>
            </a:r>
            <a:r>
              <a:rPr dirty="0">
                <a:cs typeface="Gill Sans MT"/>
              </a:rPr>
              <a:t>/  </a:t>
            </a:r>
            <a:r>
              <a:rPr spc="-23" dirty="0">
                <a:cs typeface="Gill Sans MT"/>
              </a:rPr>
              <a:t>manipulated, </a:t>
            </a:r>
            <a:r>
              <a:rPr spc="-45" dirty="0">
                <a:cs typeface="Gill Sans MT"/>
              </a:rPr>
              <a:t>is </a:t>
            </a:r>
            <a:r>
              <a:rPr spc="-38" dirty="0">
                <a:cs typeface="Gill Sans MT"/>
              </a:rPr>
              <a:t>not, </a:t>
            </a:r>
            <a:r>
              <a:rPr spc="-56" dirty="0">
                <a:cs typeface="Gill Sans MT"/>
              </a:rPr>
              <a:t>or  </a:t>
            </a:r>
            <a:r>
              <a:rPr spc="-23" dirty="0">
                <a:cs typeface="Gill Sans MT"/>
              </a:rPr>
              <a:t>cannot </a:t>
            </a:r>
            <a:r>
              <a:rPr dirty="0">
                <a:cs typeface="Gill Sans MT"/>
              </a:rPr>
              <a:t>be</a:t>
            </a:r>
            <a:r>
              <a:rPr spc="4" dirty="0">
                <a:cs typeface="Gill Sans MT"/>
              </a:rPr>
              <a:t> </a:t>
            </a:r>
            <a:r>
              <a:rPr spc="-23" dirty="0">
                <a:cs typeface="Gill Sans MT"/>
              </a:rPr>
              <a:t>given</a:t>
            </a:r>
            <a:endParaRPr dirty="0">
              <a:cs typeface="Gill Sans MT"/>
            </a:endParaRPr>
          </a:p>
        </p:txBody>
      </p:sp>
      <p:sp>
        <p:nvSpPr>
          <p:cNvPr id="20" name="object 6">
            <a:extLst>
              <a:ext uri="{FF2B5EF4-FFF2-40B4-BE49-F238E27FC236}">
                <a16:creationId xmlns:a16="http://schemas.microsoft.com/office/drawing/2014/main" id="{6B1CCA90-F3BA-41A8-BEC7-3AFBF68C5A38}"/>
              </a:ext>
            </a:extLst>
          </p:cNvPr>
          <p:cNvSpPr txBox="1"/>
          <p:nvPr/>
        </p:nvSpPr>
        <p:spPr>
          <a:xfrm>
            <a:off x="6184549" y="3817446"/>
            <a:ext cx="5405248" cy="2189962"/>
          </a:xfrm>
          <a:prstGeom prst="rect">
            <a:avLst/>
          </a:prstGeom>
          <a:ln w="9525">
            <a:noFill/>
          </a:ln>
        </p:spPr>
        <p:txBody>
          <a:bodyPr vert="horz" wrap="square" lIns="0" tIns="27146" rIns="0" bIns="0" rtlCol="0">
            <a:noAutofit/>
          </a:bodyPr>
          <a:lstStyle/>
          <a:p>
            <a:pPr marL="68580" algn="ctr">
              <a:spcBef>
                <a:spcPts val="214"/>
              </a:spcBef>
            </a:pPr>
            <a:r>
              <a:rPr sz="2000" b="1" spc="-4" dirty="0">
                <a:cs typeface="Gill Sans MT"/>
              </a:rPr>
              <a:t>Neglect</a:t>
            </a:r>
            <a:endParaRPr sz="2000" b="1" dirty="0">
              <a:cs typeface="Gill Sans MT"/>
            </a:endParaRPr>
          </a:p>
          <a:p>
            <a:pPr marL="68580" marR="99536">
              <a:spcBef>
                <a:spcPts val="34"/>
              </a:spcBef>
            </a:pPr>
            <a:r>
              <a:rPr sz="2000" spc="-19" dirty="0">
                <a:cs typeface="Gill Sans MT"/>
              </a:rPr>
              <a:t>The </a:t>
            </a:r>
            <a:r>
              <a:rPr sz="2000" spc="-30" dirty="0">
                <a:cs typeface="Gill Sans MT"/>
              </a:rPr>
              <a:t>failure </a:t>
            </a:r>
            <a:r>
              <a:rPr sz="2000" spc="-19" dirty="0">
                <a:cs typeface="Gill Sans MT"/>
              </a:rPr>
              <a:t>of </a:t>
            </a:r>
            <a:r>
              <a:rPr sz="2000" dirty="0">
                <a:cs typeface="Gill Sans MT"/>
              </a:rPr>
              <a:t>a </a:t>
            </a:r>
            <a:r>
              <a:rPr sz="2000" spc="-23" dirty="0">
                <a:cs typeface="Gill Sans MT"/>
              </a:rPr>
              <a:t>coach </a:t>
            </a:r>
            <a:r>
              <a:rPr sz="2000" spc="-53" dirty="0">
                <a:cs typeface="Gill Sans MT"/>
              </a:rPr>
              <a:t>or </a:t>
            </a:r>
            <a:r>
              <a:rPr sz="2000" spc="-26" dirty="0">
                <a:cs typeface="Gill Sans MT"/>
              </a:rPr>
              <a:t>another </a:t>
            </a:r>
            <a:r>
              <a:rPr sz="2000" spc="-19" dirty="0">
                <a:cs typeface="Gill Sans MT"/>
              </a:rPr>
              <a:t>person </a:t>
            </a:r>
            <a:r>
              <a:rPr sz="2000" spc="-34" dirty="0">
                <a:cs typeface="Gill Sans MT"/>
              </a:rPr>
              <a:t>with </a:t>
            </a:r>
            <a:r>
              <a:rPr sz="2000" dirty="0">
                <a:cs typeface="Gill Sans MT"/>
              </a:rPr>
              <a:t>a </a:t>
            </a:r>
            <a:r>
              <a:rPr sz="2000" spc="-26" dirty="0">
                <a:cs typeface="Gill Sans MT"/>
              </a:rPr>
              <a:t>duty </a:t>
            </a:r>
            <a:r>
              <a:rPr sz="2000" spc="-19" dirty="0">
                <a:cs typeface="Gill Sans MT"/>
              </a:rPr>
              <a:t>of </a:t>
            </a:r>
            <a:r>
              <a:rPr sz="2000" spc="-34" dirty="0">
                <a:cs typeface="Gill Sans MT"/>
              </a:rPr>
              <a:t>care </a:t>
            </a:r>
            <a:r>
              <a:rPr sz="2000" spc="-38" dirty="0">
                <a:cs typeface="Gill Sans MT"/>
              </a:rPr>
              <a:t>towards </a:t>
            </a:r>
            <a:r>
              <a:rPr sz="2000" spc="-23" dirty="0">
                <a:cs typeface="Gill Sans MT"/>
              </a:rPr>
              <a:t>the </a:t>
            </a:r>
            <a:r>
              <a:rPr sz="2000" spc="-26" dirty="0">
                <a:cs typeface="Gill Sans MT"/>
              </a:rPr>
              <a:t>athlete </a:t>
            </a:r>
            <a:r>
              <a:rPr sz="2000" spc="-53" dirty="0">
                <a:cs typeface="Gill Sans MT"/>
              </a:rPr>
              <a:t>or </a:t>
            </a:r>
            <a:r>
              <a:rPr sz="2000" spc="-19" dirty="0">
                <a:cs typeface="Gill Sans MT"/>
              </a:rPr>
              <a:t>non-</a:t>
            </a:r>
            <a:r>
              <a:rPr sz="2000" spc="-26" dirty="0">
                <a:cs typeface="Gill Sans MT"/>
              </a:rPr>
              <a:t>athlete </a:t>
            </a:r>
            <a:r>
              <a:rPr sz="2000" spc="-34" dirty="0">
                <a:cs typeface="Gill Sans MT"/>
              </a:rPr>
              <a:t>to </a:t>
            </a:r>
            <a:r>
              <a:rPr sz="2000" spc="-30" dirty="0">
                <a:cs typeface="Gill Sans MT"/>
              </a:rPr>
              <a:t>provide </a:t>
            </a:r>
            <a:r>
              <a:rPr sz="2000" dirty="0">
                <a:cs typeface="Gill Sans MT"/>
              </a:rPr>
              <a:t>a </a:t>
            </a:r>
            <a:r>
              <a:rPr sz="2000" spc="-23" dirty="0">
                <a:cs typeface="Gill Sans MT"/>
              </a:rPr>
              <a:t>minimum </a:t>
            </a:r>
            <a:r>
              <a:rPr sz="2000" spc="-26" dirty="0">
                <a:cs typeface="Gill Sans MT"/>
              </a:rPr>
              <a:t>level </a:t>
            </a:r>
            <a:r>
              <a:rPr sz="2000" spc="-19" dirty="0">
                <a:cs typeface="Gill Sans MT"/>
              </a:rPr>
              <a:t>of </a:t>
            </a:r>
            <a:r>
              <a:rPr sz="2000" spc="-30" dirty="0">
                <a:cs typeface="Gill Sans MT"/>
              </a:rPr>
              <a:t>care, </a:t>
            </a:r>
            <a:r>
              <a:rPr sz="2000" spc="-26" dirty="0">
                <a:cs typeface="Gill Sans MT"/>
              </a:rPr>
              <a:t>which </a:t>
            </a:r>
            <a:r>
              <a:rPr sz="2000" spc="-41" dirty="0">
                <a:cs typeface="Gill Sans MT"/>
              </a:rPr>
              <a:t>results </a:t>
            </a:r>
            <a:r>
              <a:rPr sz="2000" spc="-30" dirty="0">
                <a:cs typeface="Gill Sans MT"/>
              </a:rPr>
              <a:t>in </a:t>
            </a:r>
            <a:r>
              <a:rPr sz="2000" spc="-19" dirty="0">
                <a:cs typeface="Gill Sans MT"/>
              </a:rPr>
              <a:t>harm </a:t>
            </a:r>
            <a:r>
              <a:rPr sz="2000" spc="-53" dirty="0">
                <a:cs typeface="Gill Sans MT"/>
              </a:rPr>
              <a:t>or </a:t>
            </a:r>
            <a:r>
              <a:rPr sz="2000" spc="-26" dirty="0">
                <a:cs typeface="Gill Sans MT"/>
              </a:rPr>
              <a:t>potential</a:t>
            </a:r>
            <a:r>
              <a:rPr sz="2000" spc="150" dirty="0">
                <a:cs typeface="Gill Sans MT"/>
              </a:rPr>
              <a:t> </a:t>
            </a:r>
            <a:r>
              <a:rPr sz="2000" spc="-26" dirty="0">
                <a:cs typeface="Gill Sans MT"/>
              </a:rPr>
              <a:t>harm.</a:t>
            </a:r>
            <a:endParaRPr sz="2000" dirty="0">
              <a:cs typeface="Gill Sans MT"/>
            </a:endParaRPr>
          </a:p>
        </p:txBody>
      </p:sp>
      <p:sp>
        <p:nvSpPr>
          <p:cNvPr id="22" name="TextBox 21">
            <a:extLst>
              <a:ext uri="{FF2B5EF4-FFF2-40B4-BE49-F238E27FC236}">
                <a16:creationId xmlns:a16="http://schemas.microsoft.com/office/drawing/2014/main" id="{4DEE99A4-3E0C-4A1D-BE7F-2B36CB6D4FBD}"/>
              </a:ext>
            </a:extLst>
          </p:cNvPr>
          <p:cNvSpPr txBox="1"/>
          <p:nvPr/>
        </p:nvSpPr>
        <p:spPr>
          <a:xfrm>
            <a:off x="8780429" y="6447724"/>
            <a:ext cx="3693625" cy="369332"/>
          </a:xfrm>
          <a:prstGeom prst="rect">
            <a:avLst/>
          </a:prstGeom>
          <a:noFill/>
        </p:spPr>
        <p:txBody>
          <a:bodyPr wrap="square">
            <a:spAutoFit/>
          </a:bodyPr>
          <a:lstStyle/>
          <a:p>
            <a:r>
              <a:rPr lang="en-GB" sz="1800" b="0" i="0" dirty="0">
                <a:solidFill>
                  <a:srgbClr val="000000"/>
                </a:solidFill>
                <a:effectLst/>
                <a:latin typeface="Open Sans" panose="020B0606030504020204" pitchFamily="34" charset="0"/>
              </a:rPr>
              <a:t>See FIE Statutes, Chapter XIII</a:t>
            </a:r>
            <a:endParaRPr lang="en-GB" dirty="0"/>
          </a:p>
        </p:txBody>
      </p:sp>
    </p:spTree>
    <p:extLst>
      <p:ext uri="{BB962C8B-B14F-4D97-AF65-F5344CB8AC3E}">
        <p14:creationId xmlns:p14="http://schemas.microsoft.com/office/powerpoint/2010/main" val="4286053503"/>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58A68-30EC-67F5-2DC2-4408ACDF652D}"/>
              </a:ext>
            </a:extLst>
          </p:cNvPr>
          <p:cNvSpPr>
            <a:spLocks noGrp="1"/>
          </p:cNvSpPr>
          <p:nvPr>
            <p:ph type="title"/>
          </p:nvPr>
        </p:nvSpPr>
        <p:spPr/>
        <p:txBody>
          <a:bodyPr/>
          <a:lstStyle/>
          <a:p>
            <a:r>
              <a:rPr lang="en-GB" dirty="0"/>
              <a:t>Common Terms	</a:t>
            </a:r>
          </a:p>
        </p:txBody>
      </p:sp>
      <p:sp>
        <p:nvSpPr>
          <p:cNvPr id="3" name="Content Placeholder 2">
            <a:extLst>
              <a:ext uri="{FF2B5EF4-FFF2-40B4-BE49-F238E27FC236}">
                <a16:creationId xmlns:a16="http://schemas.microsoft.com/office/drawing/2014/main" id="{D46D4C4F-1C73-5FF4-282A-61F9A375BF59}"/>
              </a:ext>
            </a:extLst>
          </p:cNvPr>
          <p:cNvSpPr>
            <a:spLocks noGrp="1"/>
          </p:cNvSpPr>
          <p:nvPr>
            <p:ph idx="1"/>
          </p:nvPr>
        </p:nvSpPr>
        <p:spPr/>
        <p:txBody>
          <a:bodyPr>
            <a:normAutofit/>
          </a:bodyPr>
          <a:lstStyle/>
          <a:p>
            <a:r>
              <a:rPr lang="en-GB" sz="3200" b="1" dirty="0"/>
              <a:t>Safeguarding</a:t>
            </a:r>
            <a:r>
              <a:rPr lang="en-GB" sz="3200" dirty="0"/>
              <a:t> - The action that is taken to promote the welfare of participants and protect them from harm</a:t>
            </a:r>
          </a:p>
          <a:p>
            <a:r>
              <a:rPr lang="en-GB" sz="3200" b="1" dirty="0" err="1"/>
              <a:t>Safesport</a:t>
            </a:r>
            <a:r>
              <a:rPr lang="en-GB" sz="3200" dirty="0"/>
              <a:t> – An alternative word to label safeguarding activities</a:t>
            </a:r>
          </a:p>
          <a:p>
            <a:r>
              <a:rPr lang="en-GB" sz="3200" b="1" dirty="0"/>
              <a:t>Child</a:t>
            </a:r>
            <a:r>
              <a:rPr lang="en-GB" sz="3200" dirty="0"/>
              <a:t> – Any person under the age of 18.</a:t>
            </a:r>
          </a:p>
          <a:p>
            <a:r>
              <a:rPr lang="en-GB" sz="3200" b="1" dirty="0"/>
              <a:t>Vulnerable Adult/Adult at Risk </a:t>
            </a:r>
            <a:r>
              <a:rPr lang="en-GB" sz="3200" dirty="0"/>
              <a:t>– (hidden disabilities, can be situationally dependent)</a:t>
            </a:r>
          </a:p>
          <a:p>
            <a:endParaRPr lang="en-GB" sz="3200" dirty="0"/>
          </a:p>
          <a:p>
            <a:endParaRPr lang="en-GB" sz="3200" dirty="0"/>
          </a:p>
          <a:p>
            <a:endParaRPr lang="en-GB" sz="3200" dirty="0"/>
          </a:p>
        </p:txBody>
      </p:sp>
    </p:spTree>
    <p:extLst>
      <p:ext uri="{BB962C8B-B14F-4D97-AF65-F5344CB8AC3E}">
        <p14:creationId xmlns:p14="http://schemas.microsoft.com/office/powerpoint/2010/main" val="1712383836"/>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214F71A-1890-4B80-86BF-845F32564E93}"/>
              </a:ext>
            </a:extLst>
          </p:cNvPr>
          <p:cNvSpPr/>
          <p:nvPr/>
        </p:nvSpPr>
        <p:spPr>
          <a:xfrm>
            <a:off x="8052147" y="1281065"/>
            <a:ext cx="3992430" cy="504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6C02B91-2577-444F-9EB2-8600AFEFC5E2}"/>
              </a:ext>
            </a:extLst>
          </p:cNvPr>
          <p:cNvSpPr/>
          <p:nvPr/>
        </p:nvSpPr>
        <p:spPr>
          <a:xfrm>
            <a:off x="3721729" y="1274115"/>
            <a:ext cx="4241742" cy="504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196744CC-4E1A-4B39-891D-DD4F8622CCD0}"/>
              </a:ext>
            </a:extLst>
          </p:cNvPr>
          <p:cNvSpPr/>
          <p:nvPr/>
        </p:nvSpPr>
        <p:spPr>
          <a:xfrm>
            <a:off x="172164" y="1274115"/>
            <a:ext cx="3449030" cy="504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F1E607BE-5B55-4EDA-B9C5-0F5B153A39B0}"/>
              </a:ext>
            </a:extLst>
          </p:cNvPr>
          <p:cNvSpPr>
            <a:spLocks noGrp="1"/>
          </p:cNvSpPr>
          <p:nvPr>
            <p:ph type="title"/>
          </p:nvPr>
        </p:nvSpPr>
        <p:spPr/>
        <p:txBody>
          <a:bodyPr>
            <a:normAutofit/>
          </a:bodyPr>
          <a:lstStyle/>
          <a:p>
            <a:r>
              <a:rPr lang="en-GB" sz="4400" dirty="0"/>
              <a:t>Physical, Emotional &amp; Neglect Examples</a:t>
            </a:r>
          </a:p>
        </p:txBody>
      </p:sp>
      <p:sp>
        <p:nvSpPr>
          <p:cNvPr id="10" name="TextBox 9">
            <a:extLst>
              <a:ext uri="{FF2B5EF4-FFF2-40B4-BE49-F238E27FC236}">
                <a16:creationId xmlns:a16="http://schemas.microsoft.com/office/drawing/2014/main" id="{1D6F9B2A-D27E-491C-B2ED-5E6A69999EA6}"/>
              </a:ext>
            </a:extLst>
          </p:cNvPr>
          <p:cNvSpPr txBox="1"/>
          <p:nvPr/>
        </p:nvSpPr>
        <p:spPr>
          <a:xfrm>
            <a:off x="3730712" y="1281065"/>
            <a:ext cx="4232758" cy="4647426"/>
          </a:xfrm>
          <a:prstGeom prst="rect">
            <a:avLst/>
          </a:prstGeom>
          <a:noFill/>
        </p:spPr>
        <p:txBody>
          <a:bodyPr wrap="square" rtlCol="0">
            <a:spAutoFit/>
          </a:bodyPr>
          <a:lstStyle/>
          <a:p>
            <a:pPr algn="ctr"/>
            <a:r>
              <a:rPr lang="en-GB" sz="2800" b="1" dirty="0"/>
              <a:t>E</a:t>
            </a:r>
            <a:r>
              <a:rPr lang="en-GB" sz="2800" b="1" i="0" u="none" strike="noStrike" baseline="0" dirty="0"/>
              <a:t>motional/Psychological abuse</a:t>
            </a:r>
          </a:p>
          <a:p>
            <a:pPr marL="285750" indent="-285750">
              <a:buFont typeface="Arial" panose="020B0604020202020204" pitchFamily="34" charset="0"/>
              <a:buChar char="•"/>
            </a:pPr>
            <a:r>
              <a:rPr lang="en-GB" sz="2000" b="1" i="0" u="none" strike="noStrike" baseline="0" dirty="0"/>
              <a:t>Shouted at in an angry or critical manner </a:t>
            </a:r>
            <a:r>
              <a:rPr lang="en-GB" sz="2000" b="0" i="0" u="none" strike="noStrike" baseline="0" dirty="0"/>
              <a:t>(33.3%)</a:t>
            </a:r>
          </a:p>
          <a:p>
            <a:pPr marL="285750" indent="-285750">
              <a:buFont typeface="Arial" panose="020B0604020202020204" pitchFamily="34" charset="0"/>
              <a:buChar char="•"/>
            </a:pPr>
            <a:r>
              <a:rPr lang="en-GB" sz="2000" b="0" i="0" u="none" strike="noStrike" baseline="0" dirty="0"/>
              <a:t>Gossip/told lies about you (30.1%)</a:t>
            </a:r>
          </a:p>
          <a:p>
            <a:pPr marL="285750" indent="-285750">
              <a:buFont typeface="Arial" panose="020B0604020202020204" pitchFamily="34" charset="0"/>
              <a:buChar char="•"/>
            </a:pPr>
            <a:r>
              <a:rPr lang="en-GB" sz="2000" b="0" i="0" u="none" strike="noStrike" baseline="0" dirty="0"/>
              <a:t>Put down/embarrassed/humiliated (27.9%)</a:t>
            </a:r>
          </a:p>
          <a:p>
            <a:pPr marL="285750" indent="-285750">
              <a:buFont typeface="Arial" panose="020B0604020202020204" pitchFamily="34" charset="0"/>
              <a:buChar char="•"/>
            </a:pPr>
            <a:r>
              <a:rPr lang="en-GB" sz="2000" b="0" i="0" u="none" strike="noStrike" baseline="0" dirty="0"/>
              <a:t>Intentionally ignored (27.6%)</a:t>
            </a:r>
          </a:p>
          <a:p>
            <a:pPr marL="285750" indent="-285750">
              <a:buFont typeface="Arial" panose="020B0604020202020204" pitchFamily="34" charset="0"/>
              <a:buChar char="•"/>
            </a:pPr>
            <a:r>
              <a:rPr lang="en-GB" sz="2000" b="0" i="0" u="none" strike="noStrike" baseline="0" dirty="0"/>
              <a:t>Criticised as a person</a:t>
            </a:r>
          </a:p>
          <a:p>
            <a:pPr marL="285750" indent="-285750">
              <a:buFont typeface="Arial" panose="020B0604020202020204" pitchFamily="34" charset="0"/>
              <a:buChar char="•"/>
            </a:pPr>
            <a:r>
              <a:rPr lang="en-GB" sz="2000" b="0" i="0" u="none" strike="noStrike" baseline="0" dirty="0"/>
              <a:t>Removed from practice</a:t>
            </a:r>
          </a:p>
          <a:p>
            <a:pPr marL="285750" indent="-285750">
              <a:buFont typeface="Arial" panose="020B0604020202020204" pitchFamily="34" charset="0"/>
              <a:buChar char="•"/>
            </a:pPr>
            <a:r>
              <a:rPr lang="en-GB" sz="2000" b="0" i="0" u="none" strike="noStrike" baseline="0" dirty="0"/>
              <a:t>Weight criticism</a:t>
            </a:r>
          </a:p>
          <a:p>
            <a:pPr marL="285750" indent="-285750" algn="l">
              <a:buFont typeface="Arial" panose="020B0604020202020204" pitchFamily="34" charset="0"/>
              <a:buChar char="•"/>
            </a:pPr>
            <a:r>
              <a:rPr lang="en-GB" sz="2000" b="1" i="0" u="none" strike="noStrike" baseline="0" dirty="0"/>
              <a:t>Called names or otherwise offended</a:t>
            </a:r>
          </a:p>
          <a:p>
            <a:pPr marL="285750" indent="-285750" algn="l">
              <a:buFont typeface="Arial" panose="020B0604020202020204" pitchFamily="34" charset="0"/>
              <a:buChar char="•"/>
            </a:pPr>
            <a:r>
              <a:rPr lang="en-GB" sz="2000" b="1" i="0" u="none" strike="noStrike" baseline="0" dirty="0"/>
              <a:t>Sworn at</a:t>
            </a:r>
          </a:p>
        </p:txBody>
      </p:sp>
      <p:sp>
        <p:nvSpPr>
          <p:cNvPr id="11" name="TextBox 10">
            <a:extLst>
              <a:ext uri="{FF2B5EF4-FFF2-40B4-BE49-F238E27FC236}">
                <a16:creationId xmlns:a16="http://schemas.microsoft.com/office/drawing/2014/main" id="{CD7F869D-9319-4B33-8A7B-EC535C8F2DF0}"/>
              </a:ext>
            </a:extLst>
          </p:cNvPr>
          <p:cNvSpPr txBox="1"/>
          <p:nvPr/>
        </p:nvSpPr>
        <p:spPr>
          <a:xfrm>
            <a:off x="172164" y="1281065"/>
            <a:ext cx="3499125" cy="4031873"/>
          </a:xfrm>
          <a:prstGeom prst="rect">
            <a:avLst/>
          </a:prstGeom>
          <a:noFill/>
        </p:spPr>
        <p:txBody>
          <a:bodyPr wrap="square" rtlCol="0">
            <a:spAutoFit/>
          </a:bodyPr>
          <a:lstStyle/>
          <a:p>
            <a:pPr algn="ctr"/>
            <a:r>
              <a:rPr lang="en-GB" sz="2800" b="1" dirty="0"/>
              <a:t>Physical abuse</a:t>
            </a:r>
          </a:p>
          <a:p>
            <a:pPr algn="ctr"/>
            <a:endParaRPr lang="en-GB" sz="2800" b="1" i="0" u="none" strike="noStrike" baseline="0" dirty="0"/>
          </a:p>
          <a:p>
            <a:pPr marL="285750" indent="-285750" algn="l">
              <a:buFont typeface="Arial" panose="020B0604020202020204" pitchFamily="34" charset="0"/>
              <a:buChar char="•"/>
            </a:pPr>
            <a:r>
              <a:rPr lang="en-GB" sz="2000" b="0" i="0" u="none" strike="noStrike" baseline="0" dirty="0"/>
              <a:t>Excessive exercise (12.9%)</a:t>
            </a:r>
          </a:p>
          <a:p>
            <a:pPr marL="285750" indent="-285750" algn="l">
              <a:buFont typeface="Arial" panose="020B0604020202020204" pitchFamily="34" charset="0"/>
              <a:buChar char="•"/>
            </a:pPr>
            <a:r>
              <a:rPr lang="en-GB" sz="2000" b="1" i="0" u="none" strike="noStrike" baseline="0" dirty="0"/>
              <a:t>Slapped/hit (1.4%)</a:t>
            </a:r>
          </a:p>
          <a:p>
            <a:pPr marL="285750" indent="-285750">
              <a:buFont typeface="Arial" panose="020B0604020202020204" pitchFamily="34" charset="0"/>
              <a:buChar char="•"/>
            </a:pPr>
            <a:r>
              <a:rPr lang="en-GB" sz="2000" b="1" i="0" u="none" strike="noStrike" baseline="0" dirty="0"/>
              <a:t>Hit with an object</a:t>
            </a:r>
          </a:p>
          <a:p>
            <a:pPr marL="285750" indent="-285750" algn="l">
              <a:buFont typeface="Arial" panose="020B0604020202020204" pitchFamily="34" charset="0"/>
              <a:buChar char="•"/>
            </a:pPr>
            <a:r>
              <a:rPr lang="en-GB" sz="2000" b="0" i="0" u="none" strike="noStrike" baseline="0" dirty="0"/>
              <a:t>Forced to ground</a:t>
            </a:r>
          </a:p>
          <a:p>
            <a:pPr marL="285750" indent="-285750" algn="l">
              <a:buFont typeface="Arial" panose="020B0604020202020204" pitchFamily="34" charset="0"/>
              <a:buChar char="•"/>
            </a:pPr>
            <a:r>
              <a:rPr lang="en-GB" sz="2000" b="0" i="0" u="none" strike="noStrike" baseline="0" dirty="0"/>
              <a:t>Punched/hit</a:t>
            </a:r>
          </a:p>
          <a:p>
            <a:pPr marL="285750" indent="-285750" algn="l">
              <a:buFont typeface="Arial" panose="020B0604020202020204" pitchFamily="34" charset="0"/>
              <a:buChar char="•"/>
            </a:pPr>
            <a:r>
              <a:rPr lang="en-GB" sz="2000" b="0" i="0" u="none" strike="noStrike" baseline="0" dirty="0"/>
              <a:t>Being chocked or strangled</a:t>
            </a:r>
          </a:p>
          <a:p>
            <a:pPr marL="285750" indent="-285750" algn="l">
              <a:buFont typeface="Arial" panose="020B0604020202020204" pitchFamily="34" charset="0"/>
              <a:buChar char="•"/>
            </a:pPr>
            <a:r>
              <a:rPr lang="en-GB" sz="2000" b="1" i="0" u="none" strike="noStrike" baseline="0" dirty="0"/>
              <a:t>Objects thrown at you</a:t>
            </a:r>
          </a:p>
          <a:p>
            <a:pPr marL="285750" indent="-285750" algn="l">
              <a:buFont typeface="Arial" panose="020B0604020202020204" pitchFamily="34" charset="0"/>
              <a:buChar char="•"/>
            </a:pPr>
            <a:r>
              <a:rPr lang="en-GB" sz="2000" b="1" i="0" u="none" strike="noStrike" baseline="0" dirty="0"/>
              <a:t>Being shaken</a:t>
            </a:r>
          </a:p>
          <a:p>
            <a:pPr marL="285750" indent="-285750" algn="l">
              <a:buFont typeface="Arial" panose="020B0604020202020204" pitchFamily="34" charset="0"/>
              <a:buChar char="•"/>
            </a:pPr>
            <a:r>
              <a:rPr lang="en-GB" sz="2000" b="0" i="0" u="none" strike="noStrike" baseline="0" dirty="0"/>
              <a:t>Being restrained forcefully</a:t>
            </a:r>
          </a:p>
          <a:p>
            <a:pPr marL="285750" indent="-285750" algn="l">
              <a:buFont typeface="Arial" panose="020B0604020202020204" pitchFamily="34" charset="0"/>
              <a:buChar char="•"/>
            </a:pPr>
            <a:r>
              <a:rPr lang="en-GB" sz="2000" dirty="0"/>
              <a:t>Forced doping practices</a:t>
            </a:r>
            <a:endParaRPr lang="en-GB" sz="2000" b="0" i="0" u="none" strike="noStrike" baseline="0" dirty="0"/>
          </a:p>
        </p:txBody>
      </p:sp>
      <p:sp>
        <p:nvSpPr>
          <p:cNvPr id="12" name="TextBox 11">
            <a:extLst>
              <a:ext uri="{FF2B5EF4-FFF2-40B4-BE49-F238E27FC236}">
                <a16:creationId xmlns:a16="http://schemas.microsoft.com/office/drawing/2014/main" id="{BCF9D375-071D-4E00-8144-549F5D0E604D}"/>
              </a:ext>
            </a:extLst>
          </p:cNvPr>
          <p:cNvSpPr txBox="1"/>
          <p:nvPr/>
        </p:nvSpPr>
        <p:spPr>
          <a:xfrm>
            <a:off x="8052147" y="1274115"/>
            <a:ext cx="4073886" cy="4955203"/>
          </a:xfrm>
          <a:prstGeom prst="rect">
            <a:avLst/>
          </a:prstGeom>
          <a:noFill/>
        </p:spPr>
        <p:txBody>
          <a:bodyPr wrap="square" rtlCol="0">
            <a:spAutoFit/>
          </a:bodyPr>
          <a:lstStyle/>
          <a:p>
            <a:pPr algn="ctr"/>
            <a:r>
              <a:rPr lang="en-GB" sz="2800" b="1" dirty="0"/>
              <a:t>Neglect</a:t>
            </a:r>
          </a:p>
          <a:p>
            <a:pPr algn="ctr"/>
            <a:endParaRPr lang="en-GB" sz="2800" b="1" dirty="0"/>
          </a:p>
          <a:p>
            <a:pPr marL="285750" indent="-285750" algn="l">
              <a:buFont typeface="Arial" panose="020B0604020202020204" pitchFamily="34" charset="0"/>
              <a:buChar char="•"/>
            </a:pPr>
            <a:r>
              <a:rPr lang="en-GB" sz="2000" b="0" i="0" u="none" strike="noStrike" baseline="0" dirty="0"/>
              <a:t>Unequal treatment</a:t>
            </a:r>
          </a:p>
          <a:p>
            <a:pPr marL="285750" indent="-285750" algn="l">
              <a:buFont typeface="Arial" panose="020B0604020202020204" pitchFamily="34" charset="0"/>
              <a:buChar char="•"/>
            </a:pPr>
            <a:r>
              <a:rPr lang="en-GB" sz="2000" b="1" i="0" u="none" strike="noStrike" baseline="0" dirty="0"/>
              <a:t>Training while injured/exhausted </a:t>
            </a:r>
            <a:r>
              <a:rPr lang="en-GB" sz="2000" b="0" i="0" u="none" strike="noStrike" baseline="0" dirty="0"/>
              <a:t>(30.1%)</a:t>
            </a:r>
          </a:p>
          <a:p>
            <a:pPr marL="285750" indent="-285750" algn="l">
              <a:buFont typeface="Arial" panose="020B0604020202020204" pitchFamily="34" charset="0"/>
              <a:buChar char="•"/>
            </a:pPr>
            <a:r>
              <a:rPr lang="en-GB" sz="2000" b="0" i="0" u="none" strike="noStrike" baseline="0" dirty="0"/>
              <a:t>Sacrifice education/career (27.7%)</a:t>
            </a:r>
          </a:p>
          <a:p>
            <a:pPr marL="285750" indent="-285750" algn="l">
              <a:buFont typeface="Arial" panose="020B0604020202020204" pitchFamily="34" charset="0"/>
              <a:buChar char="•"/>
            </a:pPr>
            <a:r>
              <a:rPr lang="en-GB" sz="2000" b="0" i="0" u="none" strike="noStrike" baseline="0" dirty="0"/>
              <a:t>Ignored (23.2%)</a:t>
            </a:r>
          </a:p>
          <a:p>
            <a:pPr marL="285750" indent="-285750" algn="l">
              <a:buFont typeface="Arial" panose="020B0604020202020204" pitchFamily="34" charset="0"/>
              <a:buChar char="•"/>
            </a:pPr>
            <a:r>
              <a:rPr lang="en-GB" sz="2000" b="1" i="0" u="none" strike="noStrike" baseline="0" dirty="0"/>
              <a:t>Trained in unsafe conditions</a:t>
            </a:r>
          </a:p>
          <a:p>
            <a:pPr marL="285750" indent="-285750">
              <a:buFont typeface="Arial" panose="020B0604020202020204" pitchFamily="34" charset="0"/>
              <a:buChar char="•"/>
            </a:pPr>
            <a:r>
              <a:rPr lang="en-GB" sz="2000" b="0" i="0" u="none" strike="noStrike" baseline="0" dirty="0"/>
              <a:t>Try new skills before ready</a:t>
            </a:r>
          </a:p>
          <a:p>
            <a:pPr marL="285750" indent="-285750" algn="l">
              <a:buFont typeface="Arial" panose="020B0604020202020204" pitchFamily="34" charset="0"/>
              <a:buChar char="•"/>
            </a:pPr>
            <a:r>
              <a:rPr lang="en-GB" sz="2000" b="1" i="0" u="none" strike="noStrike" baseline="0" dirty="0"/>
              <a:t>Inadequate support of basic needs</a:t>
            </a:r>
          </a:p>
          <a:p>
            <a:pPr marL="285750" indent="-285750" algn="l">
              <a:buFont typeface="Arial" panose="020B0604020202020204" pitchFamily="34" charset="0"/>
              <a:buChar char="•"/>
            </a:pPr>
            <a:r>
              <a:rPr lang="en-GB" sz="2000" b="0" i="0" u="none" strike="noStrike" baseline="0" dirty="0"/>
              <a:t>Left alone without care</a:t>
            </a:r>
          </a:p>
          <a:p>
            <a:pPr marL="285750" indent="-285750" algn="l">
              <a:buFont typeface="Arial" panose="020B0604020202020204" pitchFamily="34" charset="0"/>
              <a:buChar char="•"/>
            </a:pPr>
            <a:r>
              <a:rPr lang="en-GB" sz="2000" b="1" i="0" u="none" strike="noStrike" baseline="0" dirty="0"/>
              <a:t>Denial of medical attention</a:t>
            </a:r>
          </a:p>
          <a:p>
            <a:pPr marL="285750" indent="-285750" algn="l">
              <a:buFont typeface="Arial" panose="020B0604020202020204" pitchFamily="34" charset="0"/>
              <a:buChar char="•"/>
            </a:pPr>
            <a:r>
              <a:rPr lang="en-GB" sz="2000" b="0" i="0" u="none" strike="noStrike" baseline="0" dirty="0"/>
              <a:t>Being socially excluded</a:t>
            </a:r>
          </a:p>
          <a:p>
            <a:pPr marL="285750" indent="-285750" algn="l">
              <a:buFont typeface="Arial" panose="020B0604020202020204" pitchFamily="34" charset="0"/>
              <a:buChar char="•"/>
            </a:pPr>
            <a:r>
              <a:rPr lang="en-GB" sz="2000" b="1" i="0" u="none" strike="noStrike" baseline="0" dirty="0"/>
              <a:t>Lack of support</a:t>
            </a:r>
          </a:p>
        </p:txBody>
      </p:sp>
    </p:spTree>
    <p:extLst>
      <p:ext uri="{BB962C8B-B14F-4D97-AF65-F5344CB8AC3E}">
        <p14:creationId xmlns:p14="http://schemas.microsoft.com/office/powerpoint/2010/main" val="4110656532"/>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AEAE7EA-A480-44B7-A6CD-28C2970947B4}"/>
              </a:ext>
            </a:extLst>
          </p:cNvPr>
          <p:cNvSpPr/>
          <p:nvPr/>
        </p:nvSpPr>
        <p:spPr>
          <a:xfrm>
            <a:off x="203864" y="1340931"/>
            <a:ext cx="11815766" cy="492113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F1E607BE-5B55-4EDA-B9C5-0F5B153A39B0}"/>
              </a:ext>
            </a:extLst>
          </p:cNvPr>
          <p:cNvSpPr>
            <a:spLocks noGrp="1"/>
          </p:cNvSpPr>
          <p:nvPr>
            <p:ph type="title"/>
          </p:nvPr>
        </p:nvSpPr>
        <p:spPr>
          <a:xfrm>
            <a:off x="1097280" y="286604"/>
            <a:ext cx="9322786" cy="817578"/>
          </a:xfrm>
        </p:spPr>
        <p:txBody>
          <a:bodyPr>
            <a:noAutofit/>
          </a:bodyPr>
          <a:lstStyle/>
          <a:p>
            <a:r>
              <a:rPr lang="en-GB" sz="3600" dirty="0"/>
              <a:t>Gender &amp; Sexual Harassment &amp; Abuse Examples</a:t>
            </a:r>
          </a:p>
        </p:txBody>
      </p:sp>
      <p:sp>
        <p:nvSpPr>
          <p:cNvPr id="19" name="TextBox 18">
            <a:extLst>
              <a:ext uri="{FF2B5EF4-FFF2-40B4-BE49-F238E27FC236}">
                <a16:creationId xmlns:a16="http://schemas.microsoft.com/office/drawing/2014/main" id="{FA6E03D5-DBDD-4D11-8613-CA14216E8A87}"/>
              </a:ext>
            </a:extLst>
          </p:cNvPr>
          <p:cNvSpPr txBox="1"/>
          <p:nvPr/>
        </p:nvSpPr>
        <p:spPr>
          <a:xfrm>
            <a:off x="278382" y="2569548"/>
            <a:ext cx="3433809" cy="3540170"/>
          </a:xfrm>
          <a:prstGeom prst="rect">
            <a:avLst/>
          </a:prstGeom>
          <a:solidFill>
            <a:schemeClr val="accent6">
              <a:lumMod val="20000"/>
              <a:lumOff val="80000"/>
            </a:schemeClr>
          </a:solidFill>
        </p:spPr>
        <p:txBody>
          <a:bodyPr wrap="square" rtlCol="0">
            <a:noAutofit/>
          </a:bodyPr>
          <a:lstStyle/>
          <a:p>
            <a:pPr algn="ctr"/>
            <a:r>
              <a:rPr lang="en-GB" sz="2200" b="1" i="0" u="none" strike="noStrike" baseline="0" dirty="0"/>
              <a:t>Verbal</a:t>
            </a:r>
          </a:p>
          <a:p>
            <a:pPr marL="285750" indent="-285750" algn="l">
              <a:buFont typeface="Arial" panose="020B0604020202020204" pitchFamily="34" charset="0"/>
              <a:buChar char="•"/>
            </a:pPr>
            <a:r>
              <a:rPr lang="en-GB" sz="2200" dirty="0"/>
              <a:t>Derogatory or demeaning jokes or comments of a sexual nature (14.9%)</a:t>
            </a:r>
          </a:p>
          <a:p>
            <a:pPr marL="285750" indent="-285750" algn="l">
              <a:buFont typeface="Arial" panose="020B0604020202020204" pitchFamily="34" charset="0"/>
              <a:buChar char="•"/>
            </a:pPr>
            <a:r>
              <a:rPr lang="en-GB" sz="2200" dirty="0"/>
              <a:t>Repeated unwanted sexual proposals or invitations concerning sexual behaviour</a:t>
            </a:r>
          </a:p>
        </p:txBody>
      </p:sp>
      <p:sp>
        <p:nvSpPr>
          <p:cNvPr id="11" name="TextBox 10">
            <a:extLst>
              <a:ext uri="{FF2B5EF4-FFF2-40B4-BE49-F238E27FC236}">
                <a16:creationId xmlns:a16="http://schemas.microsoft.com/office/drawing/2014/main" id="{F6D577CE-F11A-4DDA-AFDD-0EA78EB0E3A6}"/>
              </a:ext>
            </a:extLst>
          </p:cNvPr>
          <p:cNvSpPr txBox="1"/>
          <p:nvPr/>
        </p:nvSpPr>
        <p:spPr>
          <a:xfrm>
            <a:off x="8142669" y="2546730"/>
            <a:ext cx="3780000" cy="3540170"/>
          </a:xfrm>
          <a:prstGeom prst="rect">
            <a:avLst/>
          </a:prstGeom>
          <a:solidFill>
            <a:schemeClr val="accent6">
              <a:lumMod val="20000"/>
              <a:lumOff val="80000"/>
            </a:schemeClr>
          </a:solidFill>
        </p:spPr>
        <p:txBody>
          <a:bodyPr wrap="square" rtlCol="0">
            <a:noAutofit/>
          </a:bodyPr>
          <a:lstStyle/>
          <a:p>
            <a:pPr algn="ctr"/>
            <a:r>
              <a:rPr lang="en-GB" sz="2200" b="1" dirty="0"/>
              <a:t>Physical</a:t>
            </a:r>
          </a:p>
          <a:p>
            <a:pPr marL="285750" indent="-285750" algn="l">
              <a:buFont typeface="Arial" panose="020B0604020202020204" pitchFamily="34" charset="0"/>
              <a:buChar char="•"/>
            </a:pPr>
            <a:r>
              <a:rPr lang="en-GB" sz="2200" b="0" i="0" u="none" strike="noStrike" baseline="0" dirty="0"/>
              <a:t>Unwanted touching of a sexual nature, (4%)</a:t>
            </a:r>
          </a:p>
          <a:p>
            <a:pPr marL="285750" indent="-285750" algn="l">
              <a:buFont typeface="Arial" panose="020B0604020202020204" pitchFamily="34" charset="0"/>
              <a:buChar char="•"/>
            </a:pPr>
            <a:r>
              <a:rPr lang="en-GB" sz="2200" b="0" i="0" u="none" strike="noStrike" baseline="0" dirty="0"/>
              <a:t>Pinching</a:t>
            </a:r>
          </a:p>
          <a:p>
            <a:pPr marL="285750" indent="-285750" algn="l">
              <a:buFont typeface="Arial" panose="020B0604020202020204" pitchFamily="34" charset="0"/>
              <a:buChar char="•"/>
            </a:pPr>
            <a:r>
              <a:rPr lang="en-GB" sz="2200" b="0" i="0" u="none" strike="noStrike" baseline="0" dirty="0"/>
              <a:t>Attempted kissing</a:t>
            </a:r>
          </a:p>
          <a:p>
            <a:pPr marL="285750" indent="-285750" algn="l">
              <a:buFont typeface="Arial" panose="020B0604020202020204" pitchFamily="34" charset="0"/>
              <a:buChar char="•"/>
            </a:pPr>
            <a:r>
              <a:rPr lang="en-GB" sz="2200" b="0" i="0" u="none" strike="noStrike" baseline="0" dirty="0"/>
              <a:t>Unwanted body contact and body pressing</a:t>
            </a:r>
          </a:p>
          <a:p>
            <a:pPr marL="285750" indent="-285750" algn="l">
              <a:buFont typeface="Arial" panose="020B0604020202020204" pitchFamily="34" charset="0"/>
              <a:buChar char="•"/>
            </a:pPr>
            <a:r>
              <a:rPr lang="en-GB" sz="2200" b="0" i="0" u="none" strike="noStrike" baseline="0" dirty="0"/>
              <a:t>Forced into sexual acts</a:t>
            </a:r>
          </a:p>
          <a:p>
            <a:pPr marL="285750" indent="-285750" algn="l">
              <a:buFont typeface="Arial" panose="020B0604020202020204" pitchFamily="34" charset="0"/>
              <a:buChar char="•"/>
            </a:pPr>
            <a:r>
              <a:rPr lang="en-GB" sz="2200" b="0" i="0" u="none" strike="noStrike" baseline="0" dirty="0"/>
              <a:t>Attempted rape and rape</a:t>
            </a:r>
          </a:p>
        </p:txBody>
      </p:sp>
      <p:sp>
        <p:nvSpPr>
          <p:cNvPr id="12" name="TextBox 11">
            <a:extLst>
              <a:ext uri="{FF2B5EF4-FFF2-40B4-BE49-F238E27FC236}">
                <a16:creationId xmlns:a16="http://schemas.microsoft.com/office/drawing/2014/main" id="{DE6B3E8B-1965-4005-95CD-FBB7BC79DC24}"/>
              </a:ext>
            </a:extLst>
          </p:cNvPr>
          <p:cNvSpPr txBox="1"/>
          <p:nvPr/>
        </p:nvSpPr>
        <p:spPr>
          <a:xfrm>
            <a:off x="3903260" y="2568262"/>
            <a:ext cx="4087265" cy="3540170"/>
          </a:xfrm>
          <a:prstGeom prst="rect">
            <a:avLst/>
          </a:prstGeom>
          <a:solidFill>
            <a:schemeClr val="accent6">
              <a:lumMod val="20000"/>
              <a:lumOff val="80000"/>
            </a:schemeClr>
          </a:solidFill>
        </p:spPr>
        <p:txBody>
          <a:bodyPr wrap="square" rtlCol="0">
            <a:noAutofit/>
          </a:bodyPr>
          <a:lstStyle/>
          <a:p>
            <a:pPr algn="ctr"/>
            <a:r>
              <a:rPr lang="en-GB" sz="2200" b="1" i="0" u="none" strike="noStrike" baseline="0" dirty="0"/>
              <a:t>Non Verbal</a:t>
            </a:r>
          </a:p>
          <a:p>
            <a:pPr marL="285750" indent="-285750" algn="l">
              <a:buFont typeface="Arial" panose="020B0604020202020204" pitchFamily="34" charset="0"/>
              <a:buChar char="•"/>
            </a:pPr>
            <a:r>
              <a:rPr lang="en-GB" sz="2200" dirty="0"/>
              <a:t>Unwanted sexual suggestions, whistling, sexual staring and leering relative to one’s body, clothes or private life (9.2%)</a:t>
            </a:r>
          </a:p>
          <a:p>
            <a:pPr marL="285750" indent="-285750" algn="l">
              <a:buFont typeface="Arial" panose="020B0604020202020204" pitchFamily="34" charset="0"/>
              <a:buChar char="•"/>
            </a:pPr>
            <a:r>
              <a:rPr lang="en-GB" sz="2200" dirty="0"/>
              <a:t>Unwanted telephone calls, </a:t>
            </a:r>
            <a:r>
              <a:rPr lang="en-GB" sz="2200" dirty="0" err="1"/>
              <a:t>sms</a:t>
            </a:r>
            <a:r>
              <a:rPr lang="en-GB" sz="2200" dirty="0"/>
              <a:t> or letters with sexual content</a:t>
            </a:r>
          </a:p>
          <a:p>
            <a:pPr marL="285750" indent="-285750" algn="l">
              <a:buFont typeface="Arial" panose="020B0604020202020204" pitchFamily="34" charset="0"/>
              <a:buChar char="•"/>
            </a:pPr>
            <a:r>
              <a:rPr lang="en-GB" sz="2200" dirty="0"/>
              <a:t>Being shown pictures or things with unwanted sexual content </a:t>
            </a:r>
          </a:p>
        </p:txBody>
      </p:sp>
      <p:sp>
        <p:nvSpPr>
          <p:cNvPr id="13" name="Rectangle 12">
            <a:extLst>
              <a:ext uri="{FF2B5EF4-FFF2-40B4-BE49-F238E27FC236}">
                <a16:creationId xmlns:a16="http://schemas.microsoft.com/office/drawing/2014/main" id="{5FFB1107-B20C-4674-AC4B-DE23AED92BE5}"/>
              </a:ext>
            </a:extLst>
          </p:cNvPr>
          <p:cNvSpPr/>
          <p:nvPr/>
        </p:nvSpPr>
        <p:spPr>
          <a:xfrm>
            <a:off x="1918138" y="1467129"/>
            <a:ext cx="8698307" cy="3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Sexual Violence</a:t>
            </a:r>
          </a:p>
        </p:txBody>
      </p:sp>
      <p:sp>
        <p:nvSpPr>
          <p:cNvPr id="14" name="Rectangle 13">
            <a:extLst>
              <a:ext uri="{FF2B5EF4-FFF2-40B4-BE49-F238E27FC236}">
                <a16:creationId xmlns:a16="http://schemas.microsoft.com/office/drawing/2014/main" id="{14A776C2-C10C-4A6B-A535-66060A4CCA7A}"/>
              </a:ext>
            </a:extLst>
          </p:cNvPr>
          <p:cNvSpPr/>
          <p:nvPr/>
        </p:nvSpPr>
        <p:spPr>
          <a:xfrm>
            <a:off x="1918138" y="1949983"/>
            <a:ext cx="2759889" cy="3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Gender Harassment</a:t>
            </a:r>
          </a:p>
        </p:txBody>
      </p:sp>
      <p:sp>
        <p:nvSpPr>
          <p:cNvPr id="15" name="Rectangle 14">
            <a:extLst>
              <a:ext uri="{FF2B5EF4-FFF2-40B4-BE49-F238E27FC236}">
                <a16:creationId xmlns:a16="http://schemas.microsoft.com/office/drawing/2014/main" id="{58C49AFE-C388-424E-AEF9-8FF4096CF609}"/>
              </a:ext>
            </a:extLst>
          </p:cNvPr>
          <p:cNvSpPr/>
          <p:nvPr/>
        </p:nvSpPr>
        <p:spPr>
          <a:xfrm>
            <a:off x="4887347" y="1949982"/>
            <a:ext cx="2759889" cy="3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Sexual Harassment</a:t>
            </a:r>
          </a:p>
        </p:txBody>
      </p:sp>
      <p:sp>
        <p:nvSpPr>
          <p:cNvPr id="16" name="Rectangle 15">
            <a:extLst>
              <a:ext uri="{FF2B5EF4-FFF2-40B4-BE49-F238E27FC236}">
                <a16:creationId xmlns:a16="http://schemas.microsoft.com/office/drawing/2014/main" id="{4317A856-C738-4187-B4D7-190CD4C16ED8}"/>
              </a:ext>
            </a:extLst>
          </p:cNvPr>
          <p:cNvSpPr/>
          <p:nvPr/>
        </p:nvSpPr>
        <p:spPr>
          <a:xfrm>
            <a:off x="7856556" y="1949981"/>
            <a:ext cx="2759889" cy="3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rPr>
              <a:t>Sexual Abuse</a:t>
            </a:r>
          </a:p>
        </p:txBody>
      </p:sp>
    </p:spTree>
    <p:extLst>
      <p:ext uri="{BB962C8B-B14F-4D97-AF65-F5344CB8AC3E}">
        <p14:creationId xmlns:p14="http://schemas.microsoft.com/office/powerpoint/2010/main" val="60627992"/>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F1BD07-B939-4DC1-B884-14A854D797BD}"/>
              </a:ext>
            </a:extLst>
          </p:cNvPr>
          <p:cNvSpPr>
            <a:spLocks noGrp="1"/>
          </p:cNvSpPr>
          <p:nvPr>
            <p:ph type="title"/>
          </p:nvPr>
        </p:nvSpPr>
        <p:spPr/>
        <p:txBody>
          <a:bodyPr/>
          <a:lstStyle/>
          <a:p>
            <a:r>
              <a:rPr lang="en-GB" dirty="0"/>
              <a:t>Impact of Harassment &amp; Abuse</a:t>
            </a:r>
          </a:p>
        </p:txBody>
      </p:sp>
      <p:sp>
        <p:nvSpPr>
          <p:cNvPr id="7" name="TextBox 6">
            <a:extLst>
              <a:ext uri="{FF2B5EF4-FFF2-40B4-BE49-F238E27FC236}">
                <a16:creationId xmlns:a16="http://schemas.microsoft.com/office/drawing/2014/main" id="{A39333C6-51C3-494F-A415-AD0A60861B4C}"/>
              </a:ext>
            </a:extLst>
          </p:cNvPr>
          <p:cNvSpPr txBox="1"/>
          <p:nvPr/>
        </p:nvSpPr>
        <p:spPr>
          <a:xfrm>
            <a:off x="170180" y="1647314"/>
            <a:ext cx="3374994" cy="2292715"/>
          </a:xfrm>
          <a:prstGeom prst="rect">
            <a:avLst/>
          </a:prstGeom>
          <a:solidFill>
            <a:schemeClr val="accent2">
              <a:lumMod val="20000"/>
              <a:lumOff val="80000"/>
            </a:schemeClr>
          </a:solidFill>
        </p:spPr>
        <p:txBody>
          <a:bodyPr wrap="square">
            <a:noAutofit/>
          </a:bodyPr>
          <a:lstStyle/>
          <a:p>
            <a:r>
              <a:rPr lang="en-GB" b="1" dirty="0"/>
              <a:t>Athlete/Participant</a:t>
            </a:r>
          </a:p>
          <a:p>
            <a:pPr marL="342900" indent="-342900">
              <a:buFont typeface="Arial" panose="020B0604020202020204" pitchFamily="34" charset="0"/>
              <a:buChar char="•"/>
            </a:pPr>
            <a:r>
              <a:rPr lang="en-GB" dirty="0"/>
              <a:t>Physical</a:t>
            </a:r>
          </a:p>
          <a:p>
            <a:pPr marL="342900" indent="-342900">
              <a:buFont typeface="Arial" panose="020B0604020202020204" pitchFamily="34" charset="0"/>
              <a:buChar char="•"/>
            </a:pPr>
            <a:r>
              <a:rPr lang="en-GB" dirty="0"/>
              <a:t>Cognitive/Emotional</a:t>
            </a:r>
          </a:p>
          <a:p>
            <a:pPr marL="342900" indent="-342900">
              <a:buFont typeface="Arial" panose="020B0604020202020204" pitchFamily="34" charset="0"/>
              <a:buChar char="•"/>
            </a:pPr>
            <a:r>
              <a:rPr lang="en-GB" dirty="0"/>
              <a:t>Behavioural</a:t>
            </a:r>
          </a:p>
          <a:p>
            <a:pPr marL="342900" indent="-342900">
              <a:buFont typeface="Arial" panose="020B0604020202020204" pitchFamily="34" charset="0"/>
              <a:buChar char="•"/>
            </a:pPr>
            <a:r>
              <a:rPr lang="en-GB" dirty="0"/>
              <a:t>Material/Performance</a:t>
            </a:r>
          </a:p>
          <a:p>
            <a:pPr marL="342900" indent="-342900">
              <a:buFont typeface="Arial" panose="020B0604020202020204" pitchFamily="34" charset="0"/>
              <a:buChar char="•"/>
            </a:pPr>
            <a:r>
              <a:rPr lang="en-GB" dirty="0"/>
              <a:t>Mental Health</a:t>
            </a:r>
          </a:p>
          <a:p>
            <a:pPr marL="342900" indent="-342900">
              <a:buFont typeface="Arial" panose="020B0604020202020204" pitchFamily="34" charset="0"/>
              <a:buChar char="•"/>
            </a:pPr>
            <a:r>
              <a:rPr lang="en-GB" dirty="0"/>
              <a:t>Relational</a:t>
            </a:r>
          </a:p>
          <a:p>
            <a:pPr marL="342900" indent="-342900">
              <a:buFont typeface="Arial" panose="020B0604020202020204" pitchFamily="34" charset="0"/>
              <a:buChar char="•"/>
            </a:pPr>
            <a:r>
              <a:rPr lang="en-GB" dirty="0"/>
              <a:t>Economic</a:t>
            </a:r>
          </a:p>
        </p:txBody>
      </p:sp>
      <p:sp>
        <p:nvSpPr>
          <p:cNvPr id="11" name="TextBox 10">
            <a:extLst>
              <a:ext uri="{FF2B5EF4-FFF2-40B4-BE49-F238E27FC236}">
                <a16:creationId xmlns:a16="http://schemas.microsoft.com/office/drawing/2014/main" id="{4ECCBF25-17B0-45D0-B214-6723280D1D2B}"/>
              </a:ext>
            </a:extLst>
          </p:cNvPr>
          <p:cNvSpPr txBox="1"/>
          <p:nvPr/>
        </p:nvSpPr>
        <p:spPr>
          <a:xfrm>
            <a:off x="8172205" y="1647314"/>
            <a:ext cx="3780000" cy="2709064"/>
          </a:xfrm>
          <a:prstGeom prst="rect">
            <a:avLst/>
          </a:prstGeom>
          <a:solidFill>
            <a:schemeClr val="accent2">
              <a:lumMod val="20000"/>
              <a:lumOff val="80000"/>
            </a:schemeClr>
          </a:solidFill>
        </p:spPr>
        <p:txBody>
          <a:bodyPr wrap="square">
            <a:noAutofit/>
          </a:bodyPr>
          <a:lstStyle/>
          <a:p>
            <a:r>
              <a:rPr lang="en-GB" b="1" dirty="0"/>
              <a:t>Community &amp; Organisational</a:t>
            </a:r>
          </a:p>
          <a:p>
            <a:pPr marL="285750" indent="-285750">
              <a:buFont typeface="Arial" panose="020B0604020202020204" pitchFamily="34" charset="0"/>
              <a:buChar char="•"/>
            </a:pPr>
            <a:r>
              <a:rPr lang="en-GB" dirty="0"/>
              <a:t>Cultural</a:t>
            </a:r>
          </a:p>
          <a:p>
            <a:pPr marL="285750" indent="-285750">
              <a:buFont typeface="Arial" panose="020B0604020202020204" pitchFamily="34" charset="0"/>
              <a:buChar char="•"/>
            </a:pPr>
            <a:r>
              <a:rPr lang="en-GB" dirty="0"/>
              <a:t>Reputational damage</a:t>
            </a:r>
          </a:p>
          <a:p>
            <a:pPr marL="285750" indent="-285750">
              <a:buFont typeface="Arial" panose="020B0604020202020204" pitchFamily="34" charset="0"/>
              <a:buChar char="•"/>
            </a:pPr>
            <a:r>
              <a:rPr lang="en-GB" dirty="0"/>
              <a:t>Loss of players and fans</a:t>
            </a:r>
          </a:p>
          <a:p>
            <a:pPr marL="285750" indent="-285750">
              <a:buFont typeface="Arial" panose="020B0604020202020204" pitchFamily="34" charset="0"/>
              <a:buChar char="•"/>
            </a:pPr>
            <a:r>
              <a:rPr lang="en-GB" dirty="0"/>
              <a:t>Loss of sponsorship</a:t>
            </a:r>
          </a:p>
          <a:p>
            <a:pPr marL="285750" indent="-285750">
              <a:buFont typeface="Arial" panose="020B0604020202020204" pitchFamily="34" charset="0"/>
              <a:buChar char="•"/>
            </a:pPr>
            <a:r>
              <a:rPr lang="en-GB" dirty="0"/>
              <a:t>Reduced medal tally</a:t>
            </a:r>
          </a:p>
          <a:p>
            <a:pPr marL="285750" indent="-285750">
              <a:buFont typeface="Arial" panose="020B0604020202020204" pitchFamily="34" charset="0"/>
              <a:buChar char="•"/>
            </a:pPr>
            <a:r>
              <a:rPr lang="en-GB" dirty="0"/>
              <a:t>Reduced public confidence</a:t>
            </a:r>
          </a:p>
          <a:p>
            <a:pPr marL="285750" indent="-285750">
              <a:buFont typeface="Arial" panose="020B0604020202020204" pitchFamily="34" charset="0"/>
              <a:buChar char="•"/>
            </a:pPr>
            <a:r>
              <a:rPr lang="en-GB" dirty="0"/>
              <a:t>Loss of trust</a:t>
            </a:r>
          </a:p>
          <a:p>
            <a:pPr marL="285750" indent="-285750">
              <a:buFont typeface="Arial" panose="020B0604020202020204" pitchFamily="34" charset="0"/>
              <a:buChar char="•"/>
            </a:pPr>
            <a:r>
              <a:rPr lang="en-GB" dirty="0"/>
              <a:t>Asset depreciation</a:t>
            </a:r>
          </a:p>
        </p:txBody>
      </p:sp>
      <p:sp>
        <p:nvSpPr>
          <p:cNvPr id="12" name="TextBox 11">
            <a:extLst>
              <a:ext uri="{FF2B5EF4-FFF2-40B4-BE49-F238E27FC236}">
                <a16:creationId xmlns:a16="http://schemas.microsoft.com/office/drawing/2014/main" id="{8C6D22A2-B0E7-4AAD-9674-303E45C19B39}"/>
              </a:ext>
            </a:extLst>
          </p:cNvPr>
          <p:cNvSpPr txBox="1"/>
          <p:nvPr/>
        </p:nvSpPr>
        <p:spPr>
          <a:xfrm>
            <a:off x="3620125" y="1647314"/>
            <a:ext cx="4331068" cy="2292715"/>
          </a:xfrm>
          <a:prstGeom prst="rect">
            <a:avLst/>
          </a:prstGeom>
          <a:solidFill>
            <a:schemeClr val="accent2">
              <a:lumMod val="20000"/>
              <a:lumOff val="80000"/>
            </a:schemeClr>
          </a:solidFill>
        </p:spPr>
        <p:txBody>
          <a:bodyPr wrap="square">
            <a:noAutofit/>
          </a:bodyPr>
          <a:lstStyle/>
          <a:p>
            <a:r>
              <a:rPr lang="en-GB" b="1" dirty="0"/>
              <a:t>Entourage (Teammates, Parents Coaches)</a:t>
            </a:r>
          </a:p>
          <a:p>
            <a:pPr marL="342900" indent="-342900">
              <a:buFont typeface="Arial" panose="020B0604020202020204" pitchFamily="34" charset="0"/>
              <a:buChar char="•"/>
            </a:pPr>
            <a:r>
              <a:rPr lang="en-GB" dirty="0"/>
              <a:t>Mirroring/empathetic (simulating the affective and cognitive states of others)</a:t>
            </a:r>
          </a:p>
          <a:p>
            <a:pPr marL="342900" indent="-342900">
              <a:buFont typeface="Arial" panose="020B0604020202020204" pitchFamily="34" charset="0"/>
              <a:buChar char="•"/>
            </a:pPr>
            <a:r>
              <a:rPr lang="en-GB" dirty="0"/>
              <a:t>Secondary Traumatic Stress (STS) and Vicarious Traumatisation</a:t>
            </a:r>
          </a:p>
          <a:p>
            <a:pPr marL="342900" indent="-342900">
              <a:buFont typeface="Arial" panose="020B0604020202020204" pitchFamily="34" charset="0"/>
              <a:buChar char="•"/>
            </a:pPr>
            <a:r>
              <a:rPr lang="en-GB" dirty="0"/>
              <a:t>Can be Catastrophic</a:t>
            </a:r>
            <a:endParaRPr lang="en-GB" b="1" dirty="0"/>
          </a:p>
        </p:txBody>
      </p:sp>
      <p:sp>
        <p:nvSpPr>
          <p:cNvPr id="14" name="TextBox 13">
            <a:extLst>
              <a:ext uri="{FF2B5EF4-FFF2-40B4-BE49-F238E27FC236}">
                <a16:creationId xmlns:a16="http://schemas.microsoft.com/office/drawing/2014/main" id="{06C2211A-131D-4CBB-82CE-6F13A1662757}"/>
              </a:ext>
            </a:extLst>
          </p:cNvPr>
          <p:cNvSpPr txBox="1"/>
          <p:nvPr/>
        </p:nvSpPr>
        <p:spPr>
          <a:xfrm>
            <a:off x="170180" y="1236603"/>
            <a:ext cx="11729720" cy="461665"/>
          </a:xfrm>
          <a:prstGeom prst="rect">
            <a:avLst/>
          </a:prstGeom>
          <a:noFill/>
        </p:spPr>
        <p:txBody>
          <a:bodyPr wrap="square">
            <a:spAutoFit/>
          </a:bodyPr>
          <a:lstStyle/>
          <a:p>
            <a:pPr algn="ctr"/>
            <a:r>
              <a:rPr lang="en-GB" sz="2400" b="1" i="1" dirty="0">
                <a:solidFill>
                  <a:schemeClr val="accent2">
                    <a:lumMod val="75000"/>
                  </a:schemeClr>
                </a:solidFill>
              </a:rPr>
              <a:t>Long lasting, Profound &amp; Diverse - </a:t>
            </a:r>
            <a:r>
              <a:rPr lang="en-GB" sz="2000" b="1" i="1" dirty="0">
                <a:solidFill>
                  <a:schemeClr val="accent2">
                    <a:lumMod val="75000"/>
                  </a:schemeClr>
                </a:solidFill>
              </a:rPr>
              <a:t>Rooted in Basic Biology -&gt; Need to understand impacts of trauma</a:t>
            </a:r>
            <a:endParaRPr lang="en-GB" sz="2400" b="1" i="1" dirty="0">
              <a:solidFill>
                <a:schemeClr val="accent2">
                  <a:lumMod val="75000"/>
                </a:schemeClr>
              </a:solidFill>
            </a:endParaRPr>
          </a:p>
        </p:txBody>
      </p:sp>
      <p:sp>
        <p:nvSpPr>
          <p:cNvPr id="17" name="TextBox 16">
            <a:extLst>
              <a:ext uri="{FF2B5EF4-FFF2-40B4-BE49-F238E27FC236}">
                <a16:creationId xmlns:a16="http://schemas.microsoft.com/office/drawing/2014/main" id="{0AABDEA9-515F-469E-AB75-C2D4016659B4}"/>
              </a:ext>
            </a:extLst>
          </p:cNvPr>
          <p:cNvSpPr txBox="1"/>
          <p:nvPr/>
        </p:nvSpPr>
        <p:spPr>
          <a:xfrm>
            <a:off x="170181" y="5047060"/>
            <a:ext cx="7834568" cy="1241314"/>
          </a:xfrm>
          <a:prstGeom prst="rect">
            <a:avLst/>
          </a:prstGeom>
          <a:solidFill>
            <a:schemeClr val="bg1">
              <a:lumMod val="95000"/>
            </a:schemeClr>
          </a:solidFill>
        </p:spPr>
        <p:txBody>
          <a:bodyPr wrap="square" numCol="3">
            <a:noAutofit/>
          </a:bodyPr>
          <a:lstStyle/>
          <a:p>
            <a:r>
              <a:rPr lang="en-GB" sz="1600" dirty="0"/>
              <a:t>Physical illness &amp; injury</a:t>
            </a:r>
          </a:p>
          <a:p>
            <a:r>
              <a:rPr lang="en-GB" sz="1600" dirty="0"/>
              <a:t>Performance Loss</a:t>
            </a:r>
          </a:p>
          <a:p>
            <a:r>
              <a:rPr lang="en-GB" sz="1600" dirty="0"/>
              <a:t>Sport Drop-out</a:t>
            </a:r>
          </a:p>
          <a:p>
            <a:r>
              <a:rPr lang="en-GB" sz="1600" dirty="0"/>
              <a:t>Economic Loss</a:t>
            </a:r>
          </a:p>
          <a:p>
            <a:r>
              <a:rPr lang="en-GB" sz="1600" dirty="0"/>
              <a:t>Doping</a:t>
            </a:r>
          </a:p>
          <a:p>
            <a:r>
              <a:rPr lang="en-GB" sz="1600" dirty="0"/>
              <a:t>Eating disorders</a:t>
            </a:r>
          </a:p>
          <a:p>
            <a:r>
              <a:rPr lang="en-GB" sz="1600" dirty="0"/>
              <a:t>PTSD</a:t>
            </a:r>
          </a:p>
          <a:p>
            <a:r>
              <a:rPr lang="en-GB" sz="1600" dirty="0"/>
              <a:t>Self harm</a:t>
            </a:r>
          </a:p>
          <a:p>
            <a:r>
              <a:rPr lang="en-GB" sz="1600" dirty="0"/>
              <a:t>Social isolation</a:t>
            </a:r>
          </a:p>
          <a:p>
            <a:r>
              <a:rPr lang="en-GB" sz="1600" dirty="0"/>
              <a:t>Low self-esteem</a:t>
            </a:r>
          </a:p>
          <a:p>
            <a:r>
              <a:rPr lang="en-GB" sz="1600" dirty="0"/>
              <a:t>Volatile Mood states</a:t>
            </a:r>
          </a:p>
          <a:p>
            <a:r>
              <a:rPr lang="en-GB" sz="1600" dirty="0"/>
              <a:t>Depression &amp; Anxiety</a:t>
            </a:r>
          </a:p>
          <a:p>
            <a:r>
              <a:rPr lang="en-GB" sz="1600" dirty="0"/>
              <a:t>Challenging Interpersonal Relationships</a:t>
            </a:r>
          </a:p>
          <a:p>
            <a:r>
              <a:rPr lang="en-GB" sz="1600" dirty="0"/>
              <a:t>Suicide</a:t>
            </a:r>
          </a:p>
        </p:txBody>
      </p:sp>
      <p:sp>
        <p:nvSpPr>
          <p:cNvPr id="9" name="TextBox 8">
            <a:extLst>
              <a:ext uri="{FF2B5EF4-FFF2-40B4-BE49-F238E27FC236}">
                <a16:creationId xmlns:a16="http://schemas.microsoft.com/office/drawing/2014/main" id="{A1AA46FC-26EE-40C6-BFCC-A1999B2AB68E}"/>
              </a:ext>
            </a:extLst>
          </p:cNvPr>
          <p:cNvSpPr txBox="1"/>
          <p:nvPr/>
        </p:nvSpPr>
        <p:spPr>
          <a:xfrm>
            <a:off x="170180" y="4796790"/>
            <a:ext cx="7834568" cy="338554"/>
          </a:xfrm>
          <a:prstGeom prst="rect">
            <a:avLst/>
          </a:prstGeom>
          <a:solidFill>
            <a:schemeClr val="bg1">
              <a:lumMod val="95000"/>
            </a:schemeClr>
          </a:solidFill>
        </p:spPr>
        <p:txBody>
          <a:bodyPr wrap="square">
            <a:spAutoFit/>
          </a:bodyPr>
          <a:lstStyle/>
          <a:p>
            <a:r>
              <a:rPr lang="en-GB" sz="1600" b="1" dirty="0"/>
              <a:t>Examples of Impacts – athlete AND entourage</a:t>
            </a:r>
          </a:p>
        </p:txBody>
      </p:sp>
      <p:sp>
        <p:nvSpPr>
          <p:cNvPr id="16" name="TextBox 15">
            <a:extLst>
              <a:ext uri="{FF2B5EF4-FFF2-40B4-BE49-F238E27FC236}">
                <a16:creationId xmlns:a16="http://schemas.microsoft.com/office/drawing/2014/main" id="{F8D08131-5943-4F71-8364-FA573621858B}"/>
              </a:ext>
            </a:extLst>
          </p:cNvPr>
          <p:cNvSpPr txBox="1"/>
          <p:nvPr/>
        </p:nvSpPr>
        <p:spPr>
          <a:xfrm>
            <a:off x="3620125" y="3940029"/>
            <a:ext cx="4331067" cy="830997"/>
          </a:xfrm>
          <a:prstGeom prst="rect">
            <a:avLst/>
          </a:prstGeom>
          <a:noFill/>
          <a:ln>
            <a:solidFill>
              <a:schemeClr val="accent1"/>
            </a:solidFill>
          </a:ln>
        </p:spPr>
        <p:txBody>
          <a:bodyPr wrap="square" anchor="ctr">
            <a:noAutofit/>
          </a:bodyPr>
          <a:lstStyle/>
          <a:p>
            <a:pPr algn="ctr" fontAlgn="base"/>
            <a:r>
              <a:rPr lang="en-GB" sz="1600" i="1" dirty="0">
                <a:effectLst/>
                <a:latin typeface="knowledge-medium"/>
              </a:rPr>
              <a:t>“Victim of ex-USA &lt;sport&gt; doctor says abuse led to dad's suicide” Reuters, 2018 </a:t>
            </a:r>
          </a:p>
        </p:txBody>
      </p:sp>
      <p:sp>
        <p:nvSpPr>
          <p:cNvPr id="20" name="TextBox 19">
            <a:extLst>
              <a:ext uri="{FF2B5EF4-FFF2-40B4-BE49-F238E27FC236}">
                <a16:creationId xmlns:a16="http://schemas.microsoft.com/office/drawing/2014/main" id="{C7C05033-69B9-40EE-8385-7E1E238B5F47}"/>
              </a:ext>
            </a:extLst>
          </p:cNvPr>
          <p:cNvSpPr txBox="1"/>
          <p:nvPr/>
        </p:nvSpPr>
        <p:spPr>
          <a:xfrm>
            <a:off x="8172204" y="4356379"/>
            <a:ext cx="3780000" cy="1584070"/>
          </a:xfrm>
          <a:prstGeom prst="rect">
            <a:avLst/>
          </a:prstGeom>
          <a:noFill/>
          <a:ln>
            <a:solidFill>
              <a:schemeClr val="accent1"/>
            </a:solidFill>
          </a:ln>
        </p:spPr>
        <p:txBody>
          <a:bodyPr wrap="square">
            <a:noAutofit/>
          </a:bodyPr>
          <a:lstStyle/>
          <a:p>
            <a:pPr algn="ctr" fontAlgn="base"/>
            <a:r>
              <a:rPr lang="en-GB" sz="1600" i="1" dirty="0">
                <a:effectLst/>
                <a:latin typeface="ReithSerif"/>
              </a:rPr>
              <a:t>“&lt;IF&gt; scandal 'a disaster' for sponsors”, </a:t>
            </a:r>
            <a:br>
              <a:rPr lang="en-GB" sz="1600" i="1" dirty="0">
                <a:effectLst/>
                <a:latin typeface="ReithSerif"/>
              </a:rPr>
            </a:br>
            <a:r>
              <a:rPr lang="en-GB" sz="1600" i="1" dirty="0">
                <a:effectLst/>
                <a:latin typeface="ReithSerif"/>
              </a:rPr>
              <a:t>BBC News, 2015</a:t>
            </a:r>
            <a:br>
              <a:rPr lang="en-GB" sz="1600" i="1" dirty="0">
                <a:effectLst/>
                <a:latin typeface="ReithSerif"/>
              </a:rPr>
            </a:br>
            <a:endParaRPr lang="en-GB" sz="1600" i="1" dirty="0">
              <a:effectLst/>
              <a:latin typeface="ReithSerif"/>
            </a:endParaRPr>
          </a:p>
          <a:p>
            <a:pPr algn="ctr" fontAlgn="base"/>
            <a:r>
              <a:rPr lang="en-GB" sz="1600" i="1" dirty="0">
                <a:effectLst/>
                <a:latin typeface="ReithSans"/>
              </a:rPr>
              <a:t>“Nike and other leading sponsors cut ties with &lt;name&gt; County &lt;sport&gt; Club”, </a:t>
            </a:r>
            <a:br>
              <a:rPr lang="en-GB" sz="1600" i="1" dirty="0">
                <a:effectLst/>
                <a:latin typeface="ReithSans"/>
              </a:rPr>
            </a:br>
            <a:r>
              <a:rPr lang="en-GB" sz="1600" i="1" dirty="0">
                <a:effectLst/>
                <a:latin typeface="ReithSans"/>
              </a:rPr>
              <a:t>BBC News, 2021 </a:t>
            </a:r>
          </a:p>
          <a:p>
            <a:pPr algn="ctr" fontAlgn="base"/>
            <a:endParaRPr lang="en-GB" sz="1600" i="1" dirty="0">
              <a:effectLst/>
              <a:latin typeface="ReithSerif"/>
            </a:endParaRPr>
          </a:p>
        </p:txBody>
      </p:sp>
      <p:sp>
        <p:nvSpPr>
          <p:cNvPr id="24" name="TextBox 23">
            <a:extLst>
              <a:ext uri="{FF2B5EF4-FFF2-40B4-BE49-F238E27FC236}">
                <a16:creationId xmlns:a16="http://schemas.microsoft.com/office/drawing/2014/main" id="{E2649D01-4D4F-46B8-BB4A-CB8D06A25056}"/>
              </a:ext>
            </a:extLst>
          </p:cNvPr>
          <p:cNvSpPr txBox="1"/>
          <p:nvPr/>
        </p:nvSpPr>
        <p:spPr>
          <a:xfrm>
            <a:off x="170180" y="3955063"/>
            <a:ext cx="3374994" cy="830997"/>
          </a:xfrm>
          <a:prstGeom prst="rect">
            <a:avLst/>
          </a:prstGeom>
          <a:noFill/>
          <a:ln>
            <a:solidFill>
              <a:schemeClr val="accent1"/>
            </a:solidFill>
          </a:ln>
        </p:spPr>
        <p:txBody>
          <a:bodyPr wrap="square">
            <a:noAutofit/>
          </a:bodyPr>
          <a:lstStyle/>
          <a:p>
            <a:pPr algn="ctr"/>
            <a:r>
              <a:rPr lang="en-GB" sz="1600" i="1" dirty="0">
                <a:solidFill>
                  <a:srgbClr val="121212"/>
                </a:solidFill>
                <a:effectLst/>
                <a:latin typeface="ReithSans"/>
              </a:rPr>
              <a:t>“&lt;athlete&gt; sank into depression' after online abuse following racism case”, BBC News 2019</a:t>
            </a:r>
          </a:p>
        </p:txBody>
      </p:sp>
    </p:spTree>
    <p:custDataLst>
      <p:tags r:id="rId1"/>
    </p:custDataLst>
    <p:extLst>
      <p:ext uri="{BB962C8B-B14F-4D97-AF65-F5344CB8AC3E}">
        <p14:creationId xmlns:p14="http://schemas.microsoft.com/office/powerpoint/2010/main" val="546206949"/>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2236DB-F3E2-473A-BE76-F2494C99C1A7}"/>
              </a:ext>
            </a:extLst>
          </p:cNvPr>
          <p:cNvSpPr>
            <a:spLocks noGrp="1"/>
          </p:cNvSpPr>
          <p:nvPr>
            <p:ph type="title"/>
          </p:nvPr>
        </p:nvSpPr>
        <p:spPr/>
        <p:txBody>
          <a:bodyPr>
            <a:noAutofit/>
          </a:bodyPr>
          <a:lstStyle/>
          <a:p>
            <a:r>
              <a:rPr lang="en-GB" sz="4000" dirty="0"/>
              <a:t>Global &amp; Regional Treaties &amp; Safeguarding </a:t>
            </a:r>
          </a:p>
        </p:txBody>
      </p:sp>
      <p:sp>
        <p:nvSpPr>
          <p:cNvPr id="6" name="Content Placeholder 5">
            <a:extLst>
              <a:ext uri="{FF2B5EF4-FFF2-40B4-BE49-F238E27FC236}">
                <a16:creationId xmlns:a16="http://schemas.microsoft.com/office/drawing/2014/main" id="{92AB3C7C-2644-4DD2-A04C-82A8DF37F30D}"/>
              </a:ext>
            </a:extLst>
          </p:cNvPr>
          <p:cNvSpPr>
            <a:spLocks noGrp="1"/>
          </p:cNvSpPr>
          <p:nvPr>
            <p:ph idx="1"/>
          </p:nvPr>
        </p:nvSpPr>
        <p:spPr>
          <a:xfrm>
            <a:off x="3316514" y="1476829"/>
            <a:ext cx="8620034" cy="4640942"/>
          </a:xfrm>
        </p:spPr>
        <p:txBody>
          <a:bodyPr>
            <a:normAutofit/>
          </a:bodyPr>
          <a:lstStyle/>
          <a:p>
            <a:pPr marL="0" indent="0">
              <a:buNone/>
            </a:pPr>
            <a:r>
              <a:rPr lang="en-GB" sz="2400" b="1" dirty="0"/>
              <a:t>UN Convention on the Rights of the Child</a:t>
            </a:r>
          </a:p>
          <a:p>
            <a:pPr marL="0" indent="0">
              <a:buNone/>
            </a:pPr>
            <a:r>
              <a:rPr lang="en-GB" sz="2400" b="1" dirty="0"/>
              <a:t>Convention on the Elimination of Discrimination Against Women (CEDAW)</a:t>
            </a:r>
          </a:p>
          <a:p>
            <a:pPr marL="0" indent="0">
              <a:buNone/>
            </a:pPr>
            <a:r>
              <a:rPr lang="en-GB" sz="2400" b="1" dirty="0">
                <a:effectLst/>
              </a:rPr>
              <a:t>UNESCO International Charter of Physical Education, Physical Activity and Sport</a:t>
            </a:r>
            <a:r>
              <a:rPr lang="en-GB" sz="2400" b="1" dirty="0"/>
              <a:t> </a:t>
            </a:r>
          </a:p>
          <a:p>
            <a:pPr marL="0" indent="0">
              <a:buNone/>
            </a:pPr>
            <a:r>
              <a:rPr lang="en-GB" sz="2400" b="1" dirty="0"/>
              <a:t>European Convention on Human Rights</a:t>
            </a:r>
            <a:endParaRPr lang="en-GB" sz="2400" dirty="0"/>
          </a:p>
          <a:p>
            <a:pPr marL="0" indent="0">
              <a:buNone/>
            </a:pPr>
            <a:r>
              <a:rPr lang="en-GB" sz="2400" b="1" dirty="0"/>
              <a:t>The European Convention on preventing and combating violence against women and domestic violence</a:t>
            </a:r>
            <a:r>
              <a:rPr lang="en-GB" sz="2400" dirty="0"/>
              <a:t>.</a:t>
            </a:r>
          </a:p>
          <a:p>
            <a:pPr marL="0" indent="0">
              <a:buNone/>
            </a:pPr>
            <a:r>
              <a:rPr lang="en-GB" sz="2400" b="1" dirty="0"/>
              <a:t>The European Convention on the protection of children from sexual exploitation and sexual abuse</a:t>
            </a:r>
            <a:r>
              <a:rPr lang="en-GB" sz="2400" dirty="0"/>
              <a:t>.</a:t>
            </a:r>
          </a:p>
          <a:p>
            <a:pPr marL="0" indent="0">
              <a:buNone/>
            </a:pPr>
            <a:endParaRPr lang="en-GB" sz="2400" b="1" dirty="0"/>
          </a:p>
          <a:p>
            <a:pPr marL="0" indent="0">
              <a:buNone/>
            </a:pPr>
            <a:endParaRPr lang="en-GB" sz="2400" b="1" dirty="0"/>
          </a:p>
          <a:p>
            <a:pPr marL="0" indent="0">
              <a:buNone/>
            </a:pPr>
            <a:endParaRPr lang="en-GB" sz="2400" dirty="0"/>
          </a:p>
        </p:txBody>
      </p:sp>
      <p:pic>
        <p:nvPicPr>
          <p:cNvPr id="10" name="Graphic 9" descr="Earth globe: Americas with solid fill">
            <a:extLst>
              <a:ext uri="{FF2B5EF4-FFF2-40B4-BE49-F238E27FC236}">
                <a16:creationId xmlns:a16="http://schemas.microsoft.com/office/drawing/2014/main" id="{740C21E0-7441-4ADF-B24F-A57E506D38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1875" y="1363363"/>
            <a:ext cx="2384696" cy="2384696"/>
          </a:xfrm>
          <a:prstGeom prst="rect">
            <a:avLst/>
          </a:prstGeom>
        </p:spPr>
      </p:pic>
      <p:pic>
        <p:nvPicPr>
          <p:cNvPr id="12" name="Picture 11">
            <a:extLst>
              <a:ext uri="{FF2B5EF4-FFF2-40B4-BE49-F238E27FC236}">
                <a16:creationId xmlns:a16="http://schemas.microsoft.com/office/drawing/2014/main" id="{130B0835-2211-406F-B40F-AC0147905231}"/>
              </a:ext>
            </a:extLst>
          </p:cNvPr>
          <p:cNvPicPr>
            <a:picLocks noChangeAspect="1"/>
          </p:cNvPicPr>
          <p:nvPr/>
        </p:nvPicPr>
        <p:blipFill>
          <a:blip r:embed="rId5"/>
          <a:stretch>
            <a:fillRect/>
          </a:stretch>
        </p:blipFill>
        <p:spPr>
          <a:xfrm>
            <a:off x="255452" y="3770442"/>
            <a:ext cx="2697227" cy="1749879"/>
          </a:xfrm>
          <a:prstGeom prst="rect">
            <a:avLst/>
          </a:prstGeom>
        </p:spPr>
      </p:pic>
    </p:spTree>
    <p:extLst>
      <p:ext uri="{BB962C8B-B14F-4D97-AF65-F5344CB8AC3E}">
        <p14:creationId xmlns:p14="http://schemas.microsoft.com/office/powerpoint/2010/main" val="273805768"/>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31C3-2214-4C6C-A28F-F7ACA5C639A3}"/>
              </a:ext>
            </a:extLst>
          </p:cNvPr>
          <p:cNvSpPr>
            <a:spLocks noGrp="1"/>
          </p:cNvSpPr>
          <p:nvPr>
            <p:ph type="title"/>
          </p:nvPr>
        </p:nvSpPr>
        <p:spPr/>
        <p:txBody>
          <a:bodyPr>
            <a:noAutofit/>
          </a:bodyPr>
          <a:lstStyle/>
          <a:p>
            <a:r>
              <a:rPr lang="en-GB" sz="4000" dirty="0"/>
              <a:t>The IOC: Safeguarding &amp; Athlete Protection</a:t>
            </a:r>
          </a:p>
        </p:txBody>
      </p:sp>
      <p:sp>
        <p:nvSpPr>
          <p:cNvPr id="3" name="Content Placeholder 2">
            <a:extLst>
              <a:ext uri="{FF2B5EF4-FFF2-40B4-BE49-F238E27FC236}">
                <a16:creationId xmlns:a16="http://schemas.microsoft.com/office/drawing/2014/main" id="{BD9ADA1F-154E-4338-8612-5552ED4FB2AD}"/>
              </a:ext>
            </a:extLst>
          </p:cNvPr>
          <p:cNvSpPr>
            <a:spLocks noGrp="1"/>
          </p:cNvSpPr>
          <p:nvPr>
            <p:ph idx="1"/>
          </p:nvPr>
        </p:nvSpPr>
        <p:spPr>
          <a:xfrm>
            <a:off x="246743" y="2607658"/>
            <a:ext cx="11806646" cy="4146804"/>
          </a:xfrm>
        </p:spPr>
        <p:txBody>
          <a:bodyPr>
            <a:normAutofit fontScale="85000" lnSpcReduction="20000"/>
          </a:bodyPr>
          <a:lstStyle/>
          <a:p>
            <a:r>
              <a:rPr lang="en-GB" b="1" dirty="0"/>
              <a:t>Olympic Agenda 2020 + 5 </a:t>
            </a:r>
            <a:r>
              <a:rPr lang="en-GB" dirty="0"/>
              <a:t>– Recommendation 5 - Strengthen safe sport/safeguarding across the Olympic Movement to protect the physical and mental well-being of athletes</a:t>
            </a:r>
          </a:p>
          <a:p>
            <a:r>
              <a:rPr lang="en-GB" b="1" dirty="0"/>
              <a:t>IOC Code of Ethics</a:t>
            </a:r>
            <a:endParaRPr lang="en-GB" dirty="0"/>
          </a:p>
          <a:p>
            <a:r>
              <a:rPr lang="en-GB" b="1" dirty="0"/>
              <a:t>IOC Basic Principles of Code Governance </a:t>
            </a:r>
            <a:endParaRPr lang="en-GB" dirty="0"/>
          </a:p>
          <a:p>
            <a:r>
              <a:rPr lang="en-GB" b="1" dirty="0"/>
              <a:t>Olympic Movement Medical Code </a:t>
            </a:r>
            <a:r>
              <a:rPr lang="en-GB" dirty="0"/>
              <a:t>(2016) </a:t>
            </a:r>
          </a:p>
          <a:p>
            <a:r>
              <a:rPr lang="en-GB" b="1" dirty="0"/>
              <a:t>7</a:t>
            </a:r>
            <a:r>
              <a:rPr lang="en-GB" b="1" baseline="30000" dirty="0"/>
              <a:t>th</a:t>
            </a:r>
            <a:r>
              <a:rPr lang="en-GB" b="1" dirty="0"/>
              <a:t> International Athletes Forum</a:t>
            </a:r>
            <a:r>
              <a:rPr lang="en-GB" dirty="0"/>
              <a:t> </a:t>
            </a:r>
            <a:r>
              <a:rPr lang="en-GB" b="1" dirty="0"/>
              <a:t>– Recommendation 2d</a:t>
            </a:r>
            <a:endParaRPr lang="en-GB" dirty="0"/>
          </a:p>
          <a:p>
            <a:r>
              <a:rPr lang="en-GB" b="1" dirty="0"/>
              <a:t>IOC Consensus Statements </a:t>
            </a:r>
            <a:r>
              <a:rPr lang="en-GB" dirty="0"/>
              <a:t>(2007, 2016): Harassment &amp; Abuse (non accidental violence) in sport</a:t>
            </a:r>
          </a:p>
          <a:p>
            <a:r>
              <a:rPr lang="en-GB" b="1" dirty="0"/>
              <a:t>IOC Toolkit &amp; Resources</a:t>
            </a:r>
          </a:p>
        </p:txBody>
      </p:sp>
      <p:sp>
        <p:nvSpPr>
          <p:cNvPr id="7" name="TextBox 6">
            <a:extLst>
              <a:ext uri="{FF2B5EF4-FFF2-40B4-BE49-F238E27FC236}">
                <a16:creationId xmlns:a16="http://schemas.microsoft.com/office/drawing/2014/main" id="{E3539C5D-4DE9-48A6-B874-17E81A536932}"/>
              </a:ext>
            </a:extLst>
          </p:cNvPr>
          <p:cNvSpPr txBox="1"/>
          <p:nvPr/>
        </p:nvSpPr>
        <p:spPr>
          <a:xfrm>
            <a:off x="192677" y="1317311"/>
            <a:ext cx="11806646" cy="1200329"/>
          </a:xfrm>
          <a:prstGeom prst="rect">
            <a:avLst/>
          </a:prstGeom>
          <a:noFill/>
        </p:spPr>
        <p:txBody>
          <a:bodyPr wrap="square">
            <a:spAutoFit/>
          </a:bodyPr>
          <a:lstStyle/>
          <a:p>
            <a:pPr algn="ctr"/>
            <a:r>
              <a:rPr lang="en-GB" b="1" i="1" dirty="0">
                <a:solidFill>
                  <a:srgbClr val="FF0000"/>
                </a:solidFill>
                <a:effectLst/>
                <a:latin typeface="Verdana" panose="020B0604030504040204" pitchFamily="34" charset="0"/>
              </a:rPr>
              <a:t>The practice of sport is a human right</a:t>
            </a:r>
            <a:r>
              <a:rPr lang="en-GB" b="0" i="0" dirty="0">
                <a:solidFill>
                  <a:srgbClr val="FF0000"/>
                </a:solidFill>
                <a:effectLst/>
                <a:latin typeface="Verdana" panose="020B0604030504040204" pitchFamily="34" charset="0"/>
              </a:rPr>
              <a:t>. Every individual must have the possibility of practising sport, without discrimination of any kind and in the Olympic spirit, which requires mutual understanding with a spirit of friendship, solidarity and fair play.</a:t>
            </a:r>
          </a:p>
          <a:p>
            <a:pPr algn="ctr"/>
            <a:r>
              <a:rPr lang="en-GB" b="1" i="0" dirty="0">
                <a:solidFill>
                  <a:srgbClr val="FF0000"/>
                </a:solidFill>
                <a:effectLst/>
                <a:latin typeface="Verdana" panose="020B0604030504040204" pitchFamily="34" charset="0"/>
              </a:rPr>
              <a:t>from the IOC Charter, Principal 4</a:t>
            </a:r>
            <a:endParaRPr lang="en-GB" b="0" i="0" dirty="0">
              <a:solidFill>
                <a:srgbClr val="FF0000"/>
              </a:solidFill>
              <a:effectLst/>
              <a:latin typeface="Verdana" panose="020B0604030504040204" pitchFamily="34" charset="0"/>
            </a:endParaRPr>
          </a:p>
        </p:txBody>
      </p:sp>
    </p:spTree>
    <p:extLst>
      <p:ext uri="{BB962C8B-B14F-4D97-AF65-F5344CB8AC3E}">
        <p14:creationId xmlns:p14="http://schemas.microsoft.com/office/powerpoint/2010/main" val="3717593524"/>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6FD14-302A-4CC7-8416-BC11F77AA49D}"/>
              </a:ext>
            </a:extLst>
          </p:cNvPr>
          <p:cNvSpPr>
            <a:spLocks noGrp="1"/>
          </p:cNvSpPr>
          <p:nvPr>
            <p:ph type="title"/>
          </p:nvPr>
        </p:nvSpPr>
        <p:spPr/>
        <p:txBody>
          <a:bodyPr>
            <a:normAutofit/>
          </a:bodyPr>
          <a:lstStyle/>
          <a:p>
            <a:r>
              <a:rPr lang="en-GB" dirty="0"/>
              <a:t>Athletes &amp; their Rights</a:t>
            </a:r>
            <a:endParaRPr lang="en-GB" i="1" dirty="0"/>
          </a:p>
        </p:txBody>
      </p:sp>
      <p:sp>
        <p:nvSpPr>
          <p:cNvPr id="8" name="Content Placeholder 2">
            <a:extLst>
              <a:ext uri="{FF2B5EF4-FFF2-40B4-BE49-F238E27FC236}">
                <a16:creationId xmlns:a16="http://schemas.microsoft.com/office/drawing/2014/main" id="{F1A049A8-652C-4B89-80CF-3A59C2763E15}"/>
              </a:ext>
            </a:extLst>
          </p:cNvPr>
          <p:cNvSpPr txBox="1">
            <a:spLocks/>
          </p:cNvSpPr>
          <p:nvPr/>
        </p:nvSpPr>
        <p:spPr>
          <a:xfrm>
            <a:off x="763364" y="2149523"/>
            <a:ext cx="4545615" cy="3541594"/>
          </a:xfrm>
          <a:prstGeom prst="rect">
            <a:avLst/>
          </a:prstGeom>
          <a:noFill/>
        </p:spPr>
        <p:txBody>
          <a:bodyPr vert="horz" lIns="0" tIns="45720" rIns="0" bIns="45720" rtlCol="0">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66700" indent="-266700">
              <a:buFont typeface="Arial" panose="020B0604020202020204" pitchFamily="34" charset="0"/>
              <a:buChar char="•"/>
            </a:pPr>
            <a:r>
              <a:rPr lang="en-GB" sz="2800" dirty="0"/>
              <a:t>Athletes have rights, they know some of their rights, they are less sure if they can act on their rights </a:t>
            </a:r>
          </a:p>
          <a:p>
            <a:pPr marL="266700" indent="-266700">
              <a:buFont typeface="Arial" panose="020B0604020202020204" pitchFamily="34" charset="0"/>
              <a:buChar char="•"/>
            </a:pPr>
            <a:r>
              <a:rPr lang="en-GB" sz="2800" dirty="0"/>
              <a:t>They have a right to freedom of expression (a </a:t>
            </a:r>
            <a:r>
              <a:rPr lang="en-GB" sz="2800" b="1" dirty="0"/>
              <a:t>right to speak</a:t>
            </a:r>
            <a:r>
              <a:rPr lang="en-GB" sz="2800" dirty="0"/>
              <a:t>)</a:t>
            </a:r>
          </a:p>
          <a:p>
            <a:pPr marL="266700" indent="-266700">
              <a:buFont typeface="Arial" panose="020B0604020202020204" pitchFamily="34" charset="0"/>
              <a:buChar char="•"/>
            </a:pPr>
            <a:r>
              <a:rPr lang="en-GB" sz="2800" dirty="0"/>
              <a:t>They have a right to redress (a </a:t>
            </a:r>
            <a:r>
              <a:rPr lang="en-GB" sz="2800" b="1" dirty="0"/>
              <a:t>right to help</a:t>
            </a:r>
            <a:r>
              <a:rPr lang="en-GB" sz="2800" dirty="0"/>
              <a:t>)</a:t>
            </a:r>
          </a:p>
          <a:p>
            <a:endParaRPr lang="en-GB" dirty="0"/>
          </a:p>
          <a:p>
            <a:endParaRPr lang="en-GB" dirty="0"/>
          </a:p>
          <a:p>
            <a:endParaRPr lang="en-GB" dirty="0"/>
          </a:p>
          <a:p>
            <a:endParaRPr lang="en-GB" dirty="0"/>
          </a:p>
        </p:txBody>
      </p:sp>
      <p:pic>
        <p:nvPicPr>
          <p:cNvPr id="1026" name="Picture 2" descr="See the source image">
            <a:extLst>
              <a:ext uri="{FF2B5EF4-FFF2-40B4-BE49-F238E27FC236}">
                <a16:creationId xmlns:a16="http://schemas.microsoft.com/office/drawing/2014/main" id="{8EEF9E29-8B7F-4B60-B772-15CA1D6CDB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7595" y="2238050"/>
            <a:ext cx="5601041" cy="315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0764136"/>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6549A-7D9B-4374-990B-E00D2B4BEB6A}"/>
              </a:ext>
            </a:extLst>
          </p:cNvPr>
          <p:cNvSpPr>
            <a:spLocks noGrp="1"/>
          </p:cNvSpPr>
          <p:nvPr>
            <p:ph type="title"/>
          </p:nvPr>
        </p:nvSpPr>
        <p:spPr/>
        <p:txBody>
          <a:bodyPr/>
          <a:lstStyle/>
          <a:p>
            <a:r>
              <a:rPr lang="en-GB" dirty="0"/>
              <a:t>Appendix - Reminder of FIE Policy</a:t>
            </a:r>
          </a:p>
        </p:txBody>
      </p:sp>
      <p:sp>
        <p:nvSpPr>
          <p:cNvPr id="3" name="Content Placeholder 2">
            <a:extLst>
              <a:ext uri="{FF2B5EF4-FFF2-40B4-BE49-F238E27FC236}">
                <a16:creationId xmlns:a16="http://schemas.microsoft.com/office/drawing/2014/main" id="{AA7AAC64-AD2D-414A-A392-4147DEA74195}"/>
              </a:ext>
            </a:extLst>
          </p:cNvPr>
          <p:cNvSpPr>
            <a:spLocks noGrp="1"/>
          </p:cNvSpPr>
          <p:nvPr>
            <p:ph idx="1"/>
          </p:nvPr>
        </p:nvSpPr>
        <p:spPr/>
        <p:txBody>
          <a:bodyPr/>
          <a:lstStyle/>
          <a:p>
            <a:r>
              <a:rPr lang="en-GB" dirty="0"/>
              <a:t>(Taken from FIE Statues, Chapter XIII)</a:t>
            </a:r>
          </a:p>
          <a:p>
            <a:pPr marL="361950" indent="-361950">
              <a:buFont typeface="Arial" panose="020B0604020202020204" pitchFamily="34" charset="0"/>
              <a:buChar char="•"/>
            </a:pPr>
            <a:r>
              <a:rPr lang="en-GB" sz="2800" dirty="0"/>
              <a:t>Every member of the FIE Community has a responsibility to play a part in ensuring that the sport environment is </a:t>
            </a:r>
            <a:r>
              <a:rPr lang="en-GB" sz="2800" b="1" dirty="0"/>
              <a:t>free from harassment/abuse/neglect. </a:t>
            </a:r>
          </a:p>
          <a:p>
            <a:pPr marL="361950" indent="-361950">
              <a:buFont typeface="Arial" panose="020B0604020202020204" pitchFamily="34" charset="0"/>
              <a:buChar char="•"/>
            </a:pPr>
            <a:r>
              <a:rPr lang="en-GB" sz="2800" dirty="0"/>
              <a:t>The FIE encourages </a:t>
            </a:r>
            <a:r>
              <a:rPr lang="en-GB" sz="2800" b="1" dirty="0"/>
              <a:t>all incidents of harassment/abuse/neglect to be reported</a:t>
            </a:r>
            <a:r>
              <a:rPr lang="en-GB" sz="2800" dirty="0"/>
              <a:t>, regardless of who the offender may be. </a:t>
            </a:r>
          </a:p>
          <a:p>
            <a:pPr marL="361950" indent="-361950">
              <a:buFont typeface="Arial" panose="020B0604020202020204" pitchFamily="34" charset="0"/>
              <a:buChar char="•"/>
            </a:pPr>
            <a:r>
              <a:rPr lang="en-GB" sz="2800" dirty="0"/>
              <a:t>To report a witnessed incident of harassment/abuse/neglect, the online form on the Safe Sport page of the FIE website www.fie.org can be used or a message can be left at safeguarding@fie.ch.</a:t>
            </a:r>
          </a:p>
          <a:p>
            <a:endParaRPr lang="en-GB" dirty="0"/>
          </a:p>
        </p:txBody>
      </p:sp>
    </p:spTree>
    <p:extLst>
      <p:ext uri="{BB962C8B-B14F-4D97-AF65-F5344CB8AC3E}">
        <p14:creationId xmlns:p14="http://schemas.microsoft.com/office/powerpoint/2010/main" val="2600254884"/>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5433-7DAB-BCDD-57B1-0FEF0ED98662}"/>
              </a:ext>
            </a:extLst>
          </p:cNvPr>
          <p:cNvSpPr>
            <a:spLocks noGrp="1"/>
          </p:cNvSpPr>
          <p:nvPr>
            <p:ph type="title"/>
          </p:nvPr>
        </p:nvSpPr>
        <p:spPr/>
        <p:txBody>
          <a:bodyPr/>
          <a:lstStyle/>
          <a:p>
            <a:r>
              <a:rPr lang="en-GB" dirty="0"/>
              <a:t>Appendix - FIE Resources</a:t>
            </a:r>
          </a:p>
        </p:txBody>
      </p:sp>
      <p:sp>
        <p:nvSpPr>
          <p:cNvPr id="3" name="Content Placeholder 2">
            <a:extLst>
              <a:ext uri="{FF2B5EF4-FFF2-40B4-BE49-F238E27FC236}">
                <a16:creationId xmlns:a16="http://schemas.microsoft.com/office/drawing/2014/main" id="{2D02277E-287D-4082-7D82-6D5512B42A1F}"/>
              </a:ext>
            </a:extLst>
          </p:cNvPr>
          <p:cNvSpPr>
            <a:spLocks noGrp="1"/>
          </p:cNvSpPr>
          <p:nvPr>
            <p:ph idx="1"/>
          </p:nvPr>
        </p:nvSpPr>
        <p:spPr/>
        <p:txBody>
          <a:bodyPr>
            <a:normAutofit fontScale="92500" lnSpcReduction="10000"/>
          </a:bodyPr>
          <a:lstStyle/>
          <a:p>
            <a:pPr marL="0" indent="0">
              <a:buNone/>
            </a:pPr>
            <a:r>
              <a:rPr lang="en-GB" sz="2800" dirty="0"/>
              <a:t>The FIE Statutes Chapter 13</a:t>
            </a:r>
            <a:br>
              <a:rPr lang="en-GB" sz="2800" dirty="0"/>
            </a:br>
            <a:r>
              <a:rPr lang="en-GB" sz="2800" dirty="0">
                <a:hlinkClick r:id="rId3"/>
              </a:rPr>
              <a:t>https://static.fie.org/uploads/28/141637-FIE%20Statutes%20ang.pdf</a:t>
            </a:r>
            <a:r>
              <a:rPr lang="en-GB" sz="2800" dirty="0"/>
              <a:t>  </a:t>
            </a:r>
          </a:p>
          <a:p>
            <a:pPr marL="361950" indent="-361950">
              <a:buFont typeface="Arial" panose="020B0604020202020204" pitchFamily="34" charset="0"/>
              <a:buChar char="•"/>
            </a:pPr>
            <a:r>
              <a:rPr lang="en-GB" sz="2800" dirty="0"/>
              <a:t>The FIE Safeguarding Policy </a:t>
            </a:r>
          </a:p>
          <a:p>
            <a:pPr marL="0" indent="0">
              <a:buNone/>
            </a:pPr>
            <a:endParaRPr lang="en-GB" sz="2800" dirty="0"/>
          </a:p>
          <a:p>
            <a:pPr marL="0" indent="0">
              <a:buNone/>
            </a:pPr>
            <a:r>
              <a:rPr lang="en-GB" sz="2800" dirty="0"/>
              <a:t>The FIE Administrative Rules – Appendix to Chapter 14</a:t>
            </a:r>
            <a:br>
              <a:rPr lang="en-GB" sz="2800" dirty="0"/>
            </a:br>
            <a:r>
              <a:rPr lang="en-GB" sz="2800" dirty="0"/>
              <a:t>(</a:t>
            </a:r>
            <a:r>
              <a:rPr lang="en-GB" sz="2800" dirty="0">
                <a:hlinkClick r:id="rId4"/>
              </a:rPr>
              <a:t>https://static.fie.org/uploads/27/139487-ADMINISTRATIVE%20RULES%20ang%20%281%29.pdf</a:t>
            </a:r>
            <a:r>
              <a:rPr lang="en-GB" sz="2800" dirty="0"/>
              <a:t>)</a:t>
            </a:r>
          </a:p>
          <a:p>
            <a:pPr marL="361950" indent="-361950">
              <a:buFont typeface="Arial" panose="020B0604020202020204" pitchFamily="34" charset="0"/>
              <a:buChar char="•"/>
            </a:pPr>
            <a:r>
              <a:rPr lang="en-GB" sz="2800" dirty="0"/>
              <a:t>Flow Charts (for Supervisors and Safeguarding Officers)</a:t>
            </a:r>
          </a:p>
          <a:p>
            <a:pPr marL="361950" indent="-361950">
              <a:buFont typeface="Arial" panose="020B0604020202020204" pitchFamily="34" charset="0"/>
              <a:buChar char="•"/>
            </a:pPr>
            <a:r>
              <a:rPr lang="en-GB" sz="2800" dirty="0"/>
              <a:t>Incident Report Form ((for Supervisors and Safeguarding Officers)</a:t>
            </a:r>
          </a:p>
          <a:p>
            <a:pPr marL="361950" indent="-361950">
              <a:buFont typeface="Arial" panose="020B0604020202020204" pitchFamily="34" charset="0"/>
              <a:buChar char="•"/>
            </a:pPr>
            <a:r>
              <a:rPr lang="en-GB" sz="2800" dirty="0"/>
              <a:t>Codes of Conduct (athletes, coaches, officials, spectators)</a:t>
            </a:r>
          </a:p>
          <a:p>
            <a:endParaRPr lang="en-GB" dirty="0"/>
          </a:p>
        </p:txBody>
      </p:sp>
    </p:spTree>
    <p:extLst>
      <p:ext uri="{BB962C8B-B14F-4D97-AF65-F5344CB8AC3E}">
        <p14:creationId xmlns:p14="http://schemas.microsoft.com/office/powerpoint/2010/main" val="1156878571"/>
      </p:ext>
    </p:extLst>
  </p:cSld>
  <p:clrMapOvr>
    <a:masterClrMapping/>
  </p:clrMapOvr>
  <p:transition spd="slow" advClick="0"/>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D748E34A703464D8E3EB37C973FB3DB" ma:contentTypeVersion="4" ma:contentTypeDescription="Create a new document." ma:contentTypeScope="" ma:versionID="2fc0b74d98afd07c34c064884ce85cd2">
  <xsd:schema xmlns:xsd="http://www.w3.org/2001/XMLSchema" xmlns:xs="http://www.w3.org/2001/XMLSchema" xmlns:p="http://schemas.microsoft.com/office/2006/metadata/properties" xmlns:ns2="8a4bc5fc-fbc4-42fb-8151-c1dee7afa863" targetNamespace="http://schemas.microsoft.com/office/2006/metadata/properties" ma:root="true" ma:fieldsID="aa5b5891a4b2d30bf0e2a35680940d79" ns2:_="">
    <xsd:import namespace="8a4bc5fc-fbc4-42fb-8151-c1dee7afa86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4bc5fc-fbc4-42fb-8151-c1dee7afa8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504CA5-FBB2-4A9F-B300-3051CF42E142}">
  <ds:schemaRefs>
    <ds:schemaRef ds:uri="http://schemas.microsoft.com/office/2006/metadata/properties"/>
    <ds:schemaRef ds:uri="http://www.w3.org/2000/xmlns/"/>
  </ds:schemaRefs>
</ds:datastoreItem>
</file>

<file path=customXml/itemProps2.xml><?xml version="1.0" encoding="utf-8"?>
<ds:datastoreItem xmlns:ds="http://schemas.openxmlformats.org/officeDocument/2006/customXml" ds:itemID="{23FCE3DA-A7B9-442D-B2C3-D7DD2553F190}">
  <ds:schemaRefs>
    <ds:schemaRef ds:uri="http://schemas.microsoft.com/sharepoint/v3/contenttype/forms"/>
  </ds:schemaRefs>
</ds:datastoreItem>
</file>

<file path=customXml/itemProps3.xml><?xml version="1.0" encoding="utf-8"?>
<ds:datastoreItem xmlns:ds="http://schemas.openxmlformats.org/officeDocument/2006/customXml" ds:itemID="{EE9F4F5E-0524-4895-A46C-5A25598A5CA9}"/>
</file>

<file path=docProps/app.xml><?xml version="1.0" encoding="utf-8"?>
<Properties xmlns="http://schemas.openxmlformats.org/officeDocument/2006/extended-properties" xmlns:vt="http://schemas.openxmlformats.org/officeDocument/2006/docPropsVTypes">
  <Template>Retrospect</Template>
  <TotalTime>599</TotalTime>
  <Words>5071</Words>
  <Application>Microsoft Office PowerPoint</Application>
  <PresentationFormat>Širokoúhlá obrazovka</PresentationFormat>
  <Paragraphs>592</Paragraphs>
  <Slides>44</Slides>
  <Notes>30</Notes>
  <HiddenSlides>2</HiddenSlides>
  <MMClips>0</MMClips>
  <ScaleCrop>false</ScaleCrop>
  <HeadingPairs>
    <vt:vector size="4" baseType="variant">
      <vt:variant>
        <vt:lpstr>Motiv</vt:lpstr>
      </vt:variant>
      <vt:variant>
        <vt:i4>1</vt:i4>
      </vt:variant>
      <vt:variant>
        <vt:lpstr>Nadpisy snímků</vt:lpstr>
      </vt:variant>
      <vt:variant>
        <vt:i4>44</vt:i4>
      </vt:variant>
    </vt:vector>
  </HeadingPairs>
  <TitlesOfParts>
    <vt:vector size="45" baseType="lpstr">
      <vt:lpstr>Retrospect</vt:lpstr>
      <vt:lpstr>Soft skills</vt:lpstr>
      <vt:lpstr>Introduction</vt:lpstr>
      <vt:lpstr>Prezentace aplikace PowerPoint</vt:lpstr>
      <vt:lpstr>FIE &amp; EFC Safeguarding Policy  </vt:lpstr>
      <vt:lpstr>Who needs Safeguarding?</vt:lpstr>
      <vt:lpstr>Quick quiz: true or false?</vt:lpstr>
      <vt:lpstr>Prezentace aplikace PowerPoint</vt:lpstr>
      <vt:lpstr>Prezentace aplikace PowerPoint</vt:lpstr>
      <vt:lpstr>Role of the referee</vt:lpstr>
      <vt:lpstr>Safeguarding Risks in Fencing</vt:lpstr>
      <vt:lpstr>Response of the referee</vt:lpstr>
      <vt:lpstr>What to Report</vt:lpstr>
      <vt:lpstr>What to Resolve</vt:lpstr>
      <vt:lpstr>What to Manage/De-Escalate</vt:lpstr>
      <vt:lpstr>Prezentace aplikace PowerPoint</vt:lpstr>
      <vt:lpstr>Real life scenarios</vt:lpstr>
      <vt:lpstr>Scenario considerations</vt:lpstr>
      <vt:lpstr>Scenario 1 – Mask Throwing</vt:lpstr>
      <vt:lpstr>Scenario 2 - Supporters</vt:lpstr>
      <vt:lpstr>Scenario 3 – Verbally Aggressive Fencer </vt:lpstr>
      <vt:lpstr>Scenario 4 – Protecting Referees</vt:lpstr>
      <vt:lpstr>Scenario 5 – Protecting Athletes</vt:lpstr>
      <vt:lpstr>Further Considerations</vt:lpstr>
      <vt:lpstr>Respecting Each Other</vt:lpstr>
      <vt:lpstr>Prezentace aplikace PowerPoint</vt:lpstr>
      <vt:lpstr>Know your key rules</vt:lpstr>
      <vt:lpstr>t.111 (Authority to act)</vt:lpstr>
      <vt:lpstr>t.109</vt:lpstr>
      <vt:lpstr>t.20.2</vt:lpstr>
      <vt:lpstr>t.20.2</vt:lpstr>
      <vt:lpstr>t.116</vt:lpstr>
      <vt:lpstr>Appendix Further reading</vt:lpstr>
      <vt:lpstr>Introduction to Safeguarding</vt:lpstr>
      <vt:lpstr>WHY IS SAFEGUARDING IMPORTANT?</vt:lpstr>
      <vt:lpstr>FIE Safeguarding Policy: Definitions</vt:lpstr>
      <vt:lpstr>Common Terms </vt:lpstr>
      <vt:lpstr>Physical, Emotional &amp; Neglect Examples</vt:lpstr>
      <vt:lpstr>Gender &amp; Sexual Harassment &amp; Abuse Examples</vt:lpstr>
      <vt:lpstr>Impact of Harassment &amp; Abuse</vt:lpstr>
      <vt:lpstr>Global &amp; Regional Treaties &amp; Safeguarding </vt:lpstr>
      <vt:lpstr>The IOC: Safeguarding &amp; Athlete Protection</vt:lpstr>
      <vt:lpstr>Athletes &amp; their Rights</vt:lpstr>
      <vt:lpstr>Appendix - Reminder of FIE Policy</vt:lpstr>
      <vt:lpstr>Appendix - FIE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Georgina Usher</dc:creator>
  <cp:lastModifiedBy>Vilem Madr</cp:lastModifiedBy>
  <cp:revision>314</cp:revision>
  <dcterms:created xsi:type="dcterms:W3CDTF">2021-09-29T09:00:22Z</dcterms:created>
  <dcterms:modified xsi:type="dcterms:W3CDTF">2025-06-28T08:42:28Z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43e0687-f175-4b9c-b2f5-83c4b4db97be_Enabled">
    <vt:lpwstr>true</vt:lpwstr>
  </property>
  <property fmtid="{D5CDD505-2E9C-101B-9397-08002B2CF9AE}" pid="3" name="MSIP_Label_943e0687-f175-4b9c-b2f5-83c4b4db97be_SetDate">
    <vt:lpwstr>2025-06-23T20:58:28Z</vt:lpwstr>
  </property>
  <property fmtid="{D5CDD505-2E9C-101B-9397-08002B2CF9AE}" pid="4" name="MSIP_Label_943e0687-f175-4b9c-b2f5-83c4b4db97be_Method">
    <vt:lpwstr>Standard</vt:lpwstr>
  </property>
  <property fmtid="{D5CDD505-2E9C-101B-9397-08002B2CF9AE}" pid="5" name="MSIP_Label_943e0687-f175-4b9c-b2f5-83c4b4db97be_Name">
    <vt:lpwstr>General (visual mark)</vt:lpwstr>
  </property>
  <property fmtid="{D5CDD505-2E9C-101B-9397-08002B2CF9AE}" pid="6" name="MSIP_Label_943e0687-f175-4b9c-b2f5-83c4b4db97be_SiteId">
    <vt:lpwstr>9b511fda-f0b1-43a5-b06e-1e720f64520a</vt:lpwstr>
  </property>
  <property fmtid="{D5CDD505-2E9C-101B-9397-08002B2CF9AE}" pid="7" name="MSIP_Label_943e0687-f175-4b9c-b2f5-83c4b4db97be_ActionId">
    <vt:lpwstr>a621eadc-27ad-48bc-9ed5-61f465f0e64c</vt:lpwstr>
  </property>
  <property fmtid="{D5CDD505-2E9C-101B-9397-08002B2CF9AE}" pid="8" name="MSIP_Label_943e0687-f175-4b9c-b2f5-83c4b4db97be_ContentBits">
    <vt:lpwstr>2</vt:lpwstr>
  </property>
  <property fmtid="{D5CDD505-2E9C-101B-9397-08002B2CF9AE}" pid="9" name="ClassificationContentMarkingFooterLocations">
    <vt:lpwstr>Retrospect:12</vt:lpwstr>
  </property>
  <property fmtid="{D5CDD505-2E9C-101B-9397-08002B2CF9AE}" pid="10" name="ClassificationContentMarkingFooterText">
    <vt:lpwstr>Classification: GENERAL</vt:lpwstr>
  </property>
  <property fmtid="{D5CDD505-2E9C-101B-9397-08002B2CF9AE}" pid="11" name="ContentTypeId">
    <vt:lpwstr>0x010100FD748E34A703464D8E3EB37C973FB3DB</vt:lpwstr>
  </property>
</Properties>
</file>